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8"/>
  </p:notesMasterIdLst>
  <p:handoutMasterIdLst>
    <p:handoutMasterId r:id="rId19"/>
  </p:handoutMasterIdLst>
  <p:sldIdLst>
    <p:sldId id="256" r:id="rId2"/>
    <p:sldId id="324" r:id="rId3"/>
    <p:sldId id="326" r:id="rId4"/>
    <p:sldId id="272" r:id="rId5"/>
    <p:sldId id="317" r:id="rId6"/>
    <p:sldId id="318" r:id="rId7"/>
    <p:sldId id="327" r:id="rId8"/>
    <p:sldId id="283" r:id="rId9"/>
    <p:sldId id="285" r:id="rId10"/>
    <p:sldId id="286" r:id="rId11"/>
    <p:sldId id="314" r:id="rId12"/>
    <p:sldId id="315" r:id="rId13"/>
    <p:sldId id="307" r:id="rId14"/>
    <p:sldId id="328" r:id="rId15"/>
    <p:sldId id="329" r:id="rId16"/>
    <p:sldId id="261" r:id="rId17"/>
  </p:sldIdLst>
  <p:sldSz cx="12192000" cy="6858000"/>
  <p:notesSz cx="6794500" cy="99314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F1D"/>
    <a:srgbClr val="E4E8F0"/>
    <a:srgbClr val="A5C3E9"/>
    <a:srgbClr val="E2DAC3"/>
    <a:srgbClr val="58514D"/>
    <a:srgbClr val="7F7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r">
              <a:defRPr sz="1200"/>
            </a:lvl1pPr>
          </a:lstStyle>
          <a:p>
            <a:fld id="{0D58B3E2-3EE0-41B4-82C8-3EFA0BA593C2}" type="datetimeFigureOut">
              <a:rPr lang="fi-FI" smtClean="0"/>
              <a:t>18.5.2017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r">
              <a:defRPr sz="1200"/>
            </a:lvl1pPr>
          </a:lstStyle>
          <a:p>
            <a:fld id="{B2EB20F9-B9D5-429B-A000-CA8897C9FF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718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392" cy="498345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8486" y="0"/>
            <a:ext cx="2944392" cy="498345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r">
              <a:defRPr sz="1200"/>
            </a:lvl1pPr>
          </a:lstStyle>
          <a:p>
            <a:fld id="{C1EE2986-EFBC-427D-83E4-338B5D67A335}" type="datetimeFigureOut">
              <a:rPr lang="fi-FI" smtClean="0"/>
              <a:t>18.5.2017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2" tIns="46566" rIns="93132" bIns="46566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100" y="4780232"/>
            <a:ext cx="5434301" cy="3909340"/>
          </a:xfrm>
          <a:prstGeom prst="rect">
            <a:avLst/>
          </a:prstGeom>
        </p:spPr>
        <p:txBody>
          <a:bodyPr vert="horz" lIns="93132" tIns="46566" rIns="93132" bIns="46566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3057"/>
            <a:ext cx="2944392" cy="498344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8486" y="9433057"/>
            <a:ext cx="2944392" cy="498344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r">
              <a:defRPr sz="1200"/>
            </a:lvl1pPr>
          </a:lstStyle>
          <a:p>
            <a:fld id="{D106DF48-925F-4B19-A68A-FE7ECA99EA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378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AB04-AD40-4E62-8979-5F44BCF291E8}" type="datetimeFigureOut">
              <a:rPr lang="fi-FI" smtClean="0"/>
              <a:t>18.5.2017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7A0A-EE5E-434B-84ED-A9236D88F7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95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AB04-AD40-4E62-8979-5F44BCF291E8}" type="datetimeFigureOut">
              <a:rPr lang="fi-FI" smtClean="0"/>
              <a:t>18.5.2017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7A0A-EE5E-434B-84ED-A9236D88F7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094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AB04-AD40-4E62-8979-5F44BCF291E8}" type="datetimeFigureOut">
              <a:rPr lang="fi-FI" smtClean="0"/>
              <a:t>18.5.2017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7A0A-EE5E-434B-84ED-A9236D88F7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198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AB04-AD40-4E62-8979-5F44BCF291E8}" type="datetimeFigureOut">
              <a:rPr lang="fi-FI" smtClean="0"/>
              <a:t>18.5.2017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7A0A-EE5E-434B-84ED-A9236D88F7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60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AB04-AD40-4E62-8979-5F44BCF291E8}" type="datetimeFigureOut">
              <a:rPr lang="fi-FI" smtClean="0"/>
              <a:t>18.5.2017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7A0A-EE5E-434B-84ED-A9236D88F7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370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AB04-AD40-4E62-8979-5F44BCF291E8}" type="datetimeFigureOut">
              <a:rPr lang="fi-FI" smtClean="0"/>
              <a:t>18.5.2017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7A0A-EE5E-434B-84ED-A9236D88F7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6804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AB04-AD40-4E62-8979-5F44BCF291E8}" type="datetimeFigureOut">
              <a:rPr lang="fi-FI" smtClean="0"/>
              <a:t>18.5.2017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7A0A-EE5E-434B-84ED-A9236D88F7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81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AB04-AD40-4E62-8979-5F44BCF291E8}" type="datetimeFigureOut">
              <a:rPr lang="fi-FI" smtClean="0"/>
              <a:t>18.5.2017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7A0A-EE5E-434B-84ED-A9236D88F7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957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AB04-AD40-4E62-8979-5F44BCF291E8}" type="datetimeFigureOut">
              <a:rPr lang="fi-FI" smtClean="0"/>
              <a:t>18.5.2017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7A0A-EE5E-434B-84ED-A9236D88F7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276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AB04-AD40-4E62-8979-5F44BCF291E8}" type="datetimeFigureOut">
              <a:rPr lang="fi-FI" smtClean="0"/>
              <a:t>18.5.2017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7A0A-EE5E-434B-84ED-A9236D88F7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239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AB04-AD40-4E62-8979-5F44BCF291E8}" type="datetimeFigureOut">
              <a:rPr lang="fi-FI" smtClean="0"/>
              <a:t>18.5.2017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7A0A-EE5E-434B-84ED-A9236D88F7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225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CAB04-AD40-4E62-8979-5F44BCF291E8}" type="datetimeFigureOut">
              <a:rPr lang="fi-FI" smtClean="0"/>
              <a:t>18.5.2017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07A0A-EE5E-434B-84ED-A9236D88F7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948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a.fi/fi/tietopalvelut/julkaisut/korjauskortit" TargetMode="External"/><Relationship Id="rId2" Type="http://schemas.openxmlformats.org/officeDocument/2006/relationships/hyperlink" Target="http://www.ymparisto.fi/korjaustieto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tiseutuliitto.fi/seurantaloavustukset/avustuksen-hakeminen" TargetMode="External"/><Relationship Id="rId2" Type="http://schemas.openxmlformats.org/officeDocument/2006/relationships/hyperlink" Target="http://www.kotiseutuliitto.fi/seurantaloavustukset/sahkoinenhak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"/>
          <a:stretch/>
        </p:blipFill>
        <p:spPr>
          <a:xfrm>
            <a:off x="0" y="0"/>
            <a:ext cx="12544697" cy="8345626"/>
          </a:xfrm>
          <a:prstGeom prst="rect">
            <a:avLst/>
          </a:prstGeom>
        </p:spPr>
      </p:pic>
      <p:sp>
        <p:nvSpPr>
          <p:cNvPr id="7" name="Otsikko 6"/>
          <p:cNvSpPr>
            <a:spLocks noGrp="1"/>
          </p:cNvSpPr>
          <p:nvPr>
            <p:ph type="ctrTitle"/>
          </p:nvPr>
        </p:nvSpPr>
        <p:spPr>
          <a:xfrm>
            <a:off x="1125123" y="1240037"/>
            <a:ext cx="10555346" cy="1689890"/>
          </a:xfrm>
        </p:spPr>
        <p:txBody>
          <a:bodyPr>
            <a:normAutofit fontScale="90000"/>
          </a:bodyPr>
          <a:lstStyle/>
          <a:p>
            <a:br>
              <a:rPr lang="fi-FI" kern="0" dirty="0">
                <a:solidFill>
                  <a:schemeClr val="bg1"/>
                </a:solidFill>
                <a:latin typeface="Tw Cen MT" panose="020B0602020104020603" pitchFamily="34" charset="0"/>
                <a:cs typeface="Courier New" pitchFamily="49" charset="0"/>
              </a:rPr>
            </a:br>
            <a:r>
              <a:rPr lang="fi-FI" kern="0" dirty="0">
                <a:solidFill>
                  <a:schemeClr val="bg1"/>
                </a:solidFill>
                <a:latin typeface="Tw Cen MT" panose="020B0602020104020603" pitchFamily="34" charset="0"/>
                <a:cs typeface="Courier New" pitchFamily="49" charset="0"/>
              </a:rPr>
              <a:t>SEURANTALOJEN KORJAUSAVUSTUS</a:t>
            </a:r>
            <a:br>
              <a:rPr lang="fi-FI" kern="0" dirty="0">
                <a:solidFill>
                  <a:schemeClr val="bg1"/>
                </a:solidFill>
                <a:latin typeface="Tw Cen MT" panose="020B0602020104020603" pitchFamily="34" charset="0"/>
                <a:cs typeface="Courier New" pitchFamily="49" charset="0"/>
              </a:rPr>
            </a:br>
            <a:endParaRPr lang="fi-FI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57419" y="2362299"/>
            <a:ext cx="9144000" cy="586735"/>
          </a:xfrm>
        </p:spPr>
        <p:txBody>
          <a:bodyPr/>
          <a:lstStyle/>
          <a:p>
            <a:r>
              <a:rPr lang="fi-FI" dirty="0">
                <a:solidFill>
                  <a:srgbClr val="1F1F1D"/>
                </a:solidFill>
                <a:latin typeface="Tw Cen MT" panose="020B0602020104020603" pitchFamily="34" charset="0"/>
              </a:rPr>
              <a:t>Suomen Kotiseutuliitto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10372691" y="7799120"/>
            <a:ext cx="17071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Kuva: Tuomas Uusheimo</a:t>
            </a:r>
          </a:p>
        </p:txBody>
      </p:sp>
      <p:sp>
        <p:nvSpPr>
          <p:cNvPr id="5" name="Suorakulmio 4"/>
          <p:cNvSpPr/>
          <p:nvPr/>
        </p:nvSpPr>
        <p:spPr>
          <a:xfrm>
            <a:off x="2871651" y="174490"/>
            <a:ext cx="6096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9530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 bwMode="auto">
          <a:xfrm>
            <a:off x="1399892" y="329146"/>
            <a:ext cx="7828495" cy="85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4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 fontAlgn="auto">
              <a:spcAft>
                <a:spcPts val="0"/>
              </a:spcAft>
              <a:defRPr/>
            </a:pPr>
            <a:b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lang="fi-FI" sz="8900" dirty="0">
                <a:solidFill>
                  <a:srgbClr val="1F497D"/>
                </a:solidFill>
                <a:latin typeface="Tw Cen MT" panose="020B0602020104020603" pitchFamily="34" charset="0"/>
                <a:cs typeface="Courier New" pitchFamily="49" charset="0"/>
              </a:rPr>
              <a:t>HUOLELLINEN HAKEMUS</a:t>
            </a:r>
          </a:p>
        </p:txBody>
      </p:sp>
      <p:sp>
        <p:nvSpPr>
          <p:cNvPr id="4" name="Suorakulmio 3"/>
          <p:cNvSpPr/>
          <p:nvPr/>
        </p:nvSpPr>
        <p:spPr>
          <a:xfrm>
            <a:off x="1399892" y="1405322"/>
            <a:ext cx="9990507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i-FI" sz="3000" kern="0" dirty="0">
                <a:solidFill>
                  <a:schemeClr val="accent2">
                    <a:lumMod val="75000"/>
                  </a:schemeClr>
                </a:solidFill>
              </a:rPr>
              <a:t>3. AVUSTUKSEN KOHTEENA OLEVAT KORJAUSTYÖT </a:t>
            </a:r>
          </a:p>
          <a:p>
            <a:pPr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tabLst>
                <a:tab pos="179388" algn="l"/>
              </a:tabLst>
              <a:defRPr/>
            </a:pPr>
            <a:r>
              <a:rPr lang="fi-FI" sz="3000" kern="0" dirty="0"/>
              <a:t>	</a:t>
            </a:r>
            <a:r>
              <a:rPr lang="fi-FI" sz="2800" dirty="0">
                <a:latin typeface="+mj-lt"/>
              </a:rPr>
              <a:t>Käyttötarkoitus = Korjaustyöt lyhyesti ja selkeästi </a:t>
            </a:r>
          </a:p>
          <a:p>
            <a:pPr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tabLst>
                <a:tab pos="179388" algn="l"/>
              </a:tabLst>
              <a:defRPr/>
            </a:pPr>
            <a:r>
              <a:rPr lang="fi-FI" sz="2800" dirty="0">
                <a:latin typeface="+mj-lt"/>
              </a:rPr>
              <a:t>		Liitteenä riittävän tarkka korjaussuunnitelma  </a:t>
            </a:r>
          </a:p>
          <a:p>
            <a:pPr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tabLst>
                <a:tab pos="179388" algn="l"/>
              </a:tabLst>
              <a:defRPr/>
            </a:pPr>
            <a:r>
              <a:rPr lang="fi-FI" sz="2800" dirty="0">
                <a:latin typeface="+mj-lt"/>
              </a:rPr>
              <a:t>	Eritelty kustannusarvio  </a:t>
            </a:r>
          </a:p>
          <a:p>
            <a:pPr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tabLst>
                <a:tab pos="179388" algn="l"/>
              </a:tabLst>
              <a:defRPr/>
            </a:pPr>
            <a:r>
              <a:rPr lang="fi-FI" sz="2800" dirty="0">
                <a:latin typeface="+mj-lt"/>
              </a:rPr>
              <a:t>		Liitteenä  tarjous tai laskelma </a:t>
            </a:r>
          </a:p>
          <a:p>
            <a:pPr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tabLst>
                <a:tab pos="179388" algn="l"/>
              </a:tabLst>
              <a:defRPr/>
            </a:pPr>
            <a:r>
              <a:rPr lang="fi-FI" sz="2800" dirty="0">
                <a:latin typeface="+mj-lt"/>
              </a:rPr>
              <a:t>	</a:t>
            </a:r>
            <a:r>
              <a:rPr lang="fi-FI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Rahoitussuunnitelma</a:t>
            </a:r>
            <a:r>
              <a:rPr lang="fi-FI" sz="2800" dirty="0">
                <a:latin typeface="+mj-lt"/>
              </a:rPr>
              <a:t> ( Ei voi sisältää EU-rahoitusta)</a:t>
            </a:r>
          </a:p>
          <a:p>
            <a:pPr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tabLst>
                <a:tab pos="179388" algn="l"/>
              </a:tabLst>
              <a:defRPr/>
            </a:pPr>
            <a:r>
              <a:rPr lang="fi-FI" sz="2800" dirty="0">
                <a:latin typeface="+mj-lt"/>
              </a:rPr>
              <a:t>		Haettava avustus, </a:t>
            </a:r>
            <a:r>
              <a:rPr lang="fi-FI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oma rahoitus </a:t>
            </a:r>
            <a:r>
              <a:rPr lang="fi-FI" sz="2800" dirty="0">
                <a:latin typeface="+mj-lt"/>
              </a:rPr>
              <a:t>(talkootyö ), muu rahoitus</a:t>
            </a:r>
          </a:p>
          <a:p>
            <a:pPr lvl="0" defTabSz="674688" fontAlgn="base">
              <a:spcBef>
                <a:spcPct val="20000"/>
              </a:spcBef>
              <a:spcAft>
                <a:spcPct val="0"/>
              </a:spcAft>
              <a:tabLst>
                <a:tab pos="179388" algn="l"/>
              </a:tabLst>
              <a:defRPr/>
            </a:pPr>
            <a:r>
              <a:rPr lang="fi-FI" sz="3000" kern="0" dirty="0"/>
              <a:t>		</a:t>
            </a:r>
            <a:r>
              <a:rPr lang="fi-FI" sz="2800" dirty="0">
                <a:latin typeface="+mj-lt"/>
              </a:rPr>
              <a:t>   Valtion avustus ei voi olla 100% kustannuksista</a:t>
            </a:r>
            <a:r>
              <a:rPr lang="fi-FI" sz="3000" kern="0" dirty="0"/>
              <a:t>	</a:t>
            </a:r>
            <a:endParaRPr kumimoji="0" lang="fi-FI" sz="3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838" y="335178"/>
            <a:ext cx="1075522" cy="1070144"/>
          </a:xfrm>
          <a:prstGeom prst="rect">
            <a:avLst/>
          </a:prstGeom>
        </p:spPr>
      </p:pic>
      <p:sp>
        <p:nvSpPr>
          <p:cNvPr id="8" name="Suorakulmio 7"/>
          <p:cNvSpPr/>
          <p:nvPr/>
        </p:nvSpPr>
        <p:spPr>
          <a:xfrm>
            <a:off x="0" y="0"/>
            <a:ext cx="267093" cy="6857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1638259" y="5840615"/>
            <a:ext cx="89402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kern="0" dirty="0">
                <a:solidFill>
                  <a:srgbClr val="7030A0"/>
                </a:solidFill>
              </a:rPr>
              <a:t>KORJAUSHANKKEEN TOTEUTUSKELPOISUUS</a:t>
            </a:r>
          </a:p>
        </p:txBody>
      </p:sp>
      <p:sp>
        <p:nvSpPr>
          <p:cNvPr id="14" name="Nuoli: Oikea 13"/>
          <p:cNvSpPr/>
          <p:nvPr/>
        </p:nvSpPr>
        <p:spPr>
          <a:xfrm>
            <a:off x="862472" y="5860522"/>
            <a:ext cx="537420" cy="544959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70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2"/>
          <p:cNvPicPr>
            <a:picLocks noChangeAspect="1"/>
          </p:cNvPicPr>
          <p:nvPr/>
        </p:nvPicPr>
        <p:blipFill rotWithShape="1">
          <a:blip r:embed="rId2"/>
          <a:srcRect l="6657" r="6499"/>
          <a:stretch/>
        </p:blipFill>
        <p:spPr bwMode="auto">
          <a:xfrm>
            <a:off x="168133" y="1628999"/>
            <a:ext cx="3839484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 txBox="1">
            <a:spLocks/>
          </p:cNvSpPr>
          <p:nvPr/>
        </p:nvSpPr>
        <p:spPr>
          <a:xfrm>
            <a:off x="463018" y="302975"/>
            <a:ext cx="10741027" cy="1158681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i-FI" sz="4000" dirty="0">
                <a:solidFill>
                  <a:srgbClr val="1F497D"/>
                </a:solidFill>
                <a:latin typeface="Tw Cen MT" panose="020B0602020104020603" pitchFamily="34" charset="0"/>
                <a:cs typeface="Courier New" pitchFamily="49" charset="0"/>
              </a:rPr>
              <a:t>HYVÄ KORJAUSSUUNNITTELU, VAIHEET </a:t>
            </a:r>
            <a:br>
              <a:rPr lang="fi-FI" sz="3400" dirty="0">
                <a:latin typeface="Tw Cen MT" panose="020B0602020104020603" pitchFamily="34" charset="0"/>
              </a:rPr>
            </a:br>
            <a:endParaRPr lang="fi-FI" sz="3400" dirty="0">
              <a:latin typeface="Tw Cen MT" panose="020B0602020104020603" pitchFamily="34" charset="0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4007617" y="979916"/>
            <a:ext cx="7810707" cy="49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sv-FI" sz="2800" dirty="0">
                <a:solidFill>
                  <a:schemeClr val="accent2">
                    <a:lumMod val="75000"/>
                  </a:schemeClr>
                </a:solidFill>
              </a:rPr>
              <a:t>KUNTOKARTOITUS (SUOSITUS )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sv-FI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v-FI" sz="2800" dirty="0">
                <a:latin typeface="+mj-lt"/>
              </a:rPr>
              <a:t>=  </a:t>
            </a:r>
            <a:r>
              <a:rPr lang="sv-FI" sz="2800" dirty="0" err="1">
                <a:latin typeface="+mj-lt"/>
              </a:rPr>
              <a:t>korjaustarpeiden</a:t>
            </a:r>
            <a:r>
              <a:rPr lang="sv-FI" sz="2800" dirty="0">
                <a:latin typeface="+mj-lt"/>
              </a:rPr>
              <a:t> ja </a:t>
            </a:r>
            <a:r>
              <a:rPr lang="sv-FI" sz="2800" dirty="0" err="1">
                <a:latin typeface="+mj-lt"/>
              </a:rPr>
              <a:t>rakennusvaiheiden</a:t>
            </a:r>
            <a:r>
              <a:rPr lang="sv-FI" sz="2800" dirty="0">
                <a:latin typeface="+mj-lt"/>
              </a:rPr>
              <a:t> </a:t>
            </a:r>
            <a:r>
              <a:rPr lang="sv-FI" sz="2800" dirty="0" err="1">
                <a:latin typeface="+mj-lt"/>
              </a:rPr>
              <a:t>tunnistus</a:t>
            </a:r>
            <a:endParaRPr lang="sv-FI" sz="28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sv-FI" sz="2800" dirty="0">
                <a:latin typeface="+mj-lt"/>
              </a:rPr>
              <a:t>&gt;  </a:t>
            </a:r>
            <a:r>
              <a:rPr lang="sv-FI" sz="2800" dirty="0" err="1">
                <a:latin typeface="+mj-lt"/>
              </a:rPr>
              <a:t>pitkän</a:t>
            </a:r>
            <a:r>
              <a:rPr lang="sv-FI" sz="2800" dirty="0">
                <a:latin typeface="+mj-lt"/>
              </a:rPr>
              <a:t> </a:t>
            </a:r>
            <a:r>
              <a:rPr lang="sv-FI" sz="2800" dirty="0" err="1">
                <a:latin typeface="+mj-lt"/>
              </a:rPr>
              <a:t>aikavälin</a:t>
            </a:r>
            <a:r>
              <a:rPr lang="sv-FI" sz="2800" dirty="0">
                <a:latin typeface="+mj-lt"/>
              </a:rPr>
              <a:t> </a:t>
            </a:r>
            <a:r>
              <a:rPr lang="sv-FI" sz="2800" dirty="0" err="1">
                <a:latin typeface="+mj-lt"/>
              </a:rPr>
              <a:t>korjausohjelma</a:t>
            </a:r>
            <a:r>
              <a:rPr lang="sv-FI" sz="2800" dirty="0">
                <a:latin typeface="+mj-lt"/>
              </a:rPr>
              <a:t> (PTS 3- 5-10 v)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sv-FI" sz="2800" dirty="0">
                <a:solidFill>
                  <a:schemeClr val="accent2">
                    <a:lumMod val="75000"/>
                  </a:schemeClr>
                </a:solidFill>
              </a:rPr>
              <a:t>HANKESUUNNITELMA  </a:t>
            </a:r>
          </a:p>
          <a:p>
            <a:pPr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sv-FI" sz="2800" dirty="0" err="1">
                <a:latin typeface="+mj-lt"/>
              </a:rPr>
              <a:t>Korjauksen</a:t>
            </a:r>
            <a:r>
              <a:rPr lang="sv-FI" sz="2800" dirty="0">
                <a:latin typeface="+mj-lt"/>
              </a:rPr>
              <a:t> </a:t>
            </a:r>
            <a:r>
              <a:rPr lang="sv-FI" sz="2800" dirty="0" err="1">
                <a:latin typeface="+mj-lt"/>
              </a:rPr>
              <a:t>kohteet</a:t>
            </a:r>
            <a:r>
              <a:rPr lang="sv-FI" sz="2800" dirty="0">
                <a:latin typeface="+mj-lt"/>
              </a:rPr>
              <a:t> , </a:t>
            </a:r>
            <a:r>
              <a:rPr lang="sv-FI" sz="2800" dirty="0" err="1">
                <a:latin typeface="+mj-lt"/>
              </a:rPr>
              <a:t>sijainti</a:t>
            </a:r>
            <a:r>
              <a:rPr lang="sv-FI" sz="2800" dirty="0">
                <a:latin typeface="+mj-lt"/>
              </a:rPr>
              <a:t> ja </a:t>
            </a:r>
            <a:r>
              <a:rPr lang="sv-FI" sz="2800" dirty="0" err="1">
                <a:latin typeface="+mj-lt"/>
              </a:rPr>
              <a:t>laajuus</a:t>
            </a:r>
            <a:r>
              <a:rPr lang="sv-FI" sz="2800" dirty="0">
                <a:latin typeface="+mj-lt"/>
              </a:rPr>
              <a:t>  (</a:t>
            </a:r>
            <a:r>
              <a:rPr lang="sv-FI" sz="2800" dirty="0" err="1">
                <a:latin typeface="+mj-lt"/>
              </a:rPr>
              <a:t>määrä</a:t>
            </a:r>
            <a:r>
              <a:rPr lang="sv-FI" sz="2800" dirty="0">
                <a:latin typeface="+mj-lt"/>
              </a:rPr>
              <a:t>)</a:t>
            </a:r>
            <a:br>
              <a:rPr lang="sv-FI" sz="2800" dirty="0">
                <a:latin typeface="+mj-lt"/>
              </a:rPr>
            </a:br>
            <a:r>
              <a:rPr lang="sv-FI" sz="2800" dirty="0">
                <a:latin typeface="+mj-lt"/>
              </a:rPr>
              <a:t>      </a:t>
            </a:r>
            <a:r>
              <a:rPr lang="sv-FI" sz="2800" dirty="0" err="1">
                <a:latin typeface="+mj-lt"/>
              </a:rPr>
              <a:t>Toteutuksen</a:t>
            </a:r>
            <a:r>
              <a:rPr lang="sv-FI" sz="2800" dirty="0">
                <a:latin typeface="+mj-lt"/>
              </a:rPr>
              <a:t> </a:t>
            </a:r>
            <a:r>
              <a:rPr lang="sv-FI" sz="2800" dirty="0" err="1">
                <a:latin typeface="+mj-lt"/>
              </a:rPr>
              <a:t>vaiheet</a:t>
            </a:r>
            <a:r>
              <a:rPr lang="sv-FI" sz="2800" dirty="0">
                <a:latin typeface="+mj-lt"/>
              </a:rPr>
              <a:t>  ja </a:t>
            </a:r>
            <a:r>
              <a:rPr lang="sv-FI" sz="2800" dirty="0" err="1">
                <a:latin typeface="+mj-lt"/>
              </a:rPr>
              <a:t>kustannusarvio</a:t>
            </a:r>
            <a:endParaRPr lang="sv-FI" sz="28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sv-FI" sz="2800" dirty="0">
                <a:solidFill>
                  <a:schemeClr val="accent2">
                    <a:lumMod val="75000"/>
                  </a:schemeClr>
                </a:solidFill>
              </a:rPr>
              <a:t>KORJAUSSUUNNITELMA  </a:t>
            </a:r>
          </a:p>
          <a:p>
            <a:pPr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sv-FI" sz="2800" dirty="0" err="1">
                <a:latin typeface="+mj-lt"/>
              </a:rPr>
              <a:t>Rakennusalan</a:t>
            </a:r>
            <a:r>
              <a:rPr lang="sv-FI" sz="2800" dirty="0">
                <a:latin typeface="+mj-lt"/>
              </a:rPr>
              <a:t> </a:t>
            </a:r>
            <a:r>
              <a:rPr lang="sv-FI" sz="2800" dirty="0" err="1">
                <a:latin typeface="+mj-lt"/>
              </a:rPr>
              <a:t>ammattilainen</a:t>
            </a:r>
            <a:r>
              <a:rPr lang="sv-FI" sz="2800" dirty="0">
                <a:latin typeface="+mj-lt"/>
              </a:rPr>
              <a:t> </a:t>
            </a:r>
            <a:r>
              <a:rPr lang="sv-FI" sz="2800" dirty="0" err="1">
                <a:latin typeface="+mj-lt"/>
              </a:rPr>
              <a:t>suunnittelijana</a:t>
            </a:r>
            <a:r>
              <a:rPr lang="sv-FI" sz="2800" dirty="0">
                <a:latin typeface="+mj-lt"/>
              </a:rPr>
              <a:t> </a:t>
            </a:r>
          </a:p>
          <a:p>
            <a:pPr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sv-FI" sz="2800" dirty="0" err="1">
                <a:latin typeface="+mj-lt"/>
              </a:rPr>
              <a:t>Korjaustapa</a:t>
            </a:r>
            <a:r>
              <a:rPr lang="sv-FI" sz="2800" dirty="0">
                <a:latin typeface="+mj-lt"/>
              </a:rPr>
              <a:t>  (</a:t>
            </a:r>
            <a:r>
              <a:rPr lang="sv-FI" sz="2800" dirty="0" err="1">
                <a:latin typeface="+mj-lt"/>
              </a:rPr>
              <a:t>materiaalit</a:t>
            </a:r>
            <a:r>
              <a:rPr lang="sv-FI" sz="2800" dirty="0">
                <a:latin typeface="+mj-lt"/>
              </a:rPr>
              <a:t> ja </a:t>
            </a:r>
            <a:r>
              <a:rPr lang="sv-FI" sz="2800" dirty="0" err="1">
                <a:latin typeface="+mj-lt"/>
              </a:rPr>
              <a:t>työmenetelmät</a:t>
            </a:r>
            <a:r>
              <a:rPr lang="sv-FI" sz="2800" dirty="0">
                <a:latin typeface="+mj-lt"/>
              </a:rPr>
              <a:t> )</a:t>
            </a:r>
          </a:p>
          <a:p>
            <a:pPr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sv-FI" sz="2800" dirty="0" err="1">
                <a:latin typeface="+mj-lt"/>
              </a:rPr>
              <a:t>Tarvittavat</a:t>
            </a:r>
            <a:r>
              <a:rPr lang="sv-FI" sz="2800" dirty="0">
                <a:latin typeface="+mj-lt"/>
              </a:rPr>
              <a:t> </a:t>
            </a:r>
            <a:r>
              <a:rPr lang="sv-FI" sz="2800" dirty="0" err="1">
                <a:latin typeface="+mj-lt"/>
              </a:rPr>
              <a:t>piirustukset</a:t>
            </a:r>
            <a:r>
              <a:rPr lang="sv-FI" sz="2800" dirty="0">
                <a:latin typeface="+mj-lt"/>
              </a:rPr>
              <a:t> ja </a:t>
            </a:r>
            <a:r>
              <a:rPr lang="sv-FI" sz="2800" dirty="0" err="1">
                <a:latin typeface="+mj-lt"/>
              </a:rPr>
              <a:t>työselitys</a:t>
            </a:r>
            <a:endParaRPr lang="sv-FI" sz="2800" dirty="0"/>
          </a:p>
        </p:txBody>
      </p:sp>
      <p:sp>
        <p:nvSpPr>
          <p:cNvPr id="8" name="Suorakulmio 7"/>
          <p:cNvSpPr/>
          <p:nvPr/>
        </p:nvSpPr>
        <p:spPr>
          <a:xfrm>
            <a:off x="1423962" y="6081969"/>
            <a:ext cx="409278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fi-FI" sz="3200" kern="0" dirty="0">
                <a:solidFill>
                  <a:srgbClr val="7030A0"/>
                </a:solidFill>
              </a:rPr>
              <a:t>ONNISTUNUT KORJAUS</a:t>
            </a:r>
          </a:p>
        </p:txBody>
      </p:sp>
      <p:sp>
        <p:nvSpPr>
          <p:cNvPr id="7" name="Suorakulmio 6"/>
          <p:cNvSpPr/>
          <p:nvPr/>
        </p:nvSpPr>
        <p:spPr>
          <a:xfrm>
            <a:off x="11924907" y="0"/>
            <a:ext cx="267093" cy="6857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0" name="Nuoli: Oikea 9"/>
          <p:cNvSpPr/>
          <p:nvPr/>
        </p:nvSpPr>
        <p:spPr>
          <a:xfrm>
            <a:off x="641489" y="6081969"/>
            <a:ext cx="582905" cy="486135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55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2"/>
          <p:cNvPicPr>
            <a:picLocks noChangeAspect="1"/>
          </p:cNvPicPr>
          <p:nvPr/>
        </p:nvPicPr>
        <p:blipFill rotWithShape="1">
          <a:blip r:embed="rId2"/>
          <a:srcRect l="6657" r="6499"/>
          <a:stretch/>
        </p:blipFill>
        <p:spPr bwMode="auto">
          <a:xfrm>
            <a:off x="261558" y="1910112"/>
            <a:ext cx="3459010" cy="324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 txBox="1">
            <a:spLocks/>
          </p:cNvSpPr>
          <p:nvPr/>
        </p:nvSpPr>
        <p:spPr>
          <a:xfrm>
            <a:off x="585567" y="414212"/>
            <a:ext cx="10741027" cy="1158681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i-FI" sz="3600" dirty="0">
                <a:solidFill>
                  <a:srgbClr val="1F497D"/>
                </a:solidFill>
                <a:latin typeface="Tw Cen MT" panose="020B0602020104020603" pitchFamily="34" charset="0"/>
                <a:cs typeface="Courier New" pitchFamily="49" charset="0"/>
              </a:rPr>
              <a:t>HYVÄ KORJAUSSUUNNITELMA  </a:t>
            </a:r>
            <a:br>
              <a:rPr lang="fi-FI" sz="3400" dirty="0">
                <a:latin typeface="Tw Cen MT" panose="020B0602020104020603" pitchFamily="34" charset="0"/>
              </a:rPr>
            </a:br>
            <a:endParaRPr lang="fi-FI" sz="3400" dirty="0">
              <a:latin typeface="Tw Cen MT" panose="020B0602020104020603" pitchFamily="34" charset="0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3541459" y="1367409"/>
            <a:ext cx="8135119" cy="4123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sv-FI" sz="3000" kern="0" dirty="0">
                <a:solidFill>
                  <a:schemeClr val="accent2">
                    <a:lumMod val="75000"/>
                  </a:schemeClr>
                </a:solidFill>
              </a:rPr>
              <a:t>AMMATTITAITOINEN SUUNNITTELIJA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sv-FI" sz="2800" dirty="0" err="1">
                <a:latin typeface="+mj-lt"/>
              </a:rPr>
              <a:t>Riippumattoman</a:t>
            </a:r>
            <a:r>
              <a:rPr lang="sv-FI" sz="2800" dirty="0">
                <a:latin typeface="+mj-lt"/>
              </a:rPr>
              <a:t> </a:t>
            </a:r>
            <a:r>
              <a:rPr lang="sv-FI" sz="2800" dirty="0" err="1">
                <a:latin typeface="+mj-lt"/>
              </a:rPr>
              <a:t>asiantuntija</a:t>
            </a:r>
            <a:r>
              <a:rPr lang="sv-FI" sz="2800" dirty="0">
                <a:latin typeface="+mj-lt"/>
              </a:rPr>
              <a:t> (</a:t>
            </a:r>
            <a:r>
              <a:rPr lang="sv-FI" sz="2800" dirty="0" err="1">
                <a:latin typeface="+mj-lt"/>
              </a:rPr>
              <a:t>ei</a:t>
            </a:r>
            <a:r>
              <a:rPr lang="sv-FI" sz="2800" dirty="0">
                <a:latin typeface="+mj-lt"/>
              </a:rPr>
              <a:t> </a:t>
            </a:r>
            <a:r>
              <a:rPr lang="sv-FI" sz="2800" dirty="0" err="1">
                <a:latin typeface="+mj-lt"/>
              </a:rPr>
              <a:t>tuotemyyjä</a:t>
            </a:r>
            <a:r>
              <a:rPr lang="sv-FI" sz="2800" dirty="0">
                <a:latin typeface="+mj-lt"/>
              </a:rPr>
              <a:t>) 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sv-FI" sz="2800" dirty="0" err="1">
                <a:latin typeface="+mj-lt"/>
              </a:rPr>
              <a:t>Kokenut</a:t>
            </a:r>
            <a:r>
              <a:rPr lang="sv-FI" sz="2800" dirty="0">
                <a:latin typeface="+mj-lt"/>
              </a:rPr>
              <a:t> </a:t>
            </a:r>
            <a:r>
              <a:rPr lang="sv-FI" sz="2800" dirty="0" err="1">
                <a:latin typeface="+mj-lt"/>
              </a:rPr>
              <a:t>korjaussuunnittelija</a:t>
            </a:r>
            <a:r>
              <a:rPr lang="sv-FI" sz="2800" dirty="0">
                <a:latin typeface="+mj-lt"/>
              </a:rPr>
              <a:t> (</a:t>
            </a:r>
            <a:r>
              <a:rPr lang="sv-FI" sz="2800" dirty="0" err="1">
                <a:latin typeface="+mj-lt"/>
              </a:rPr>
              <a:t>rakennusperinteen</a:t>
            </a:r>
            <a:r>
              <a:rPr lang="sv-FI" sz="2800" dirty="0">
                <a:latin typeface="+mj-lt"/>
              </a:rPr>
              <a:t> ja </a:t>
            </a:r>
            <a:r>
              <a:rPr lang="sv-FI" sz="2800" dirty="0" err="1">
                <a:latin typeface="+mj-lt"/>
              </a:rPr>
              <a:t>vanhan</a:t>
            </a:r>
            <a:r>
              <a:rPr lang="sv-FI" sz="2800" dirty="0">
                <a:latin typeface="+mj-lt"/>
              </a:rPr>
              <a:t> </a:t>
            </a:r>
            <a:r>
              <a:rPr lang="sv-FI" sz="2800" dirty="0" err="1">
                <a:latin typeface="+mj-lt"/>
              </a:rPr>
              <a:t>rakennustekniikan</a:t>
            </a:r>
            <a:r>
              <a:rPr lang="sv-FI" sz="2800" dirty="0">
                <a:latin typeface="+mj-lt"/>
              </a:rPr>
              <a:t> </a:t>
            </a:r>
            <a:r>
              <a:rPr lang="sv-FI" sz="2800" dirty="0" err="1">
                <a:latin typeface="+mj-lt"/>
              </a:rPr>
              <a:t>tuntemus</a:t>
            </a:r>
            <a:r>
              <a:rPr lang="sv-FI" sz="2800" dirty="0">
                <a:latin typeface="+mj-lt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sv-FI" sz="2800" dirty="0" err="1">
                <a:latin typeface="+mj-lt"/>
              </a:rPr>
              <a:t>Erikoissuunnitelmien</a:t>
            </a:r>
            <a:r>
              <a:rPr lang="sv-FI" sz="2800" dirty="0">
                <a:latin typeface="+mj-lt"/>
              </a:rPr>
              <a:t> </a:t>
            </a:r>
            <a:r>
              <a:rPr lang="sv-FI" sz="2800" dirty="0" err="1">
                <a:latin typeface="+mj-lt"/>
              </a:rPr>
              <a:t>yhteensovitus</a:t>
            </a:r>
            <a:r>
              <a:rPr lang="sv-FI" sz="2800" dirty="0">
                <a:latin typeface="+mj-lt"/>
              </a:rPr>
              <a:t> </a:t>
            </a:r>
            <a:br>
              <a:rPr lang="sv-FI" sz="2800" dirty="0">
                <a:latin typeface="+mj-lt"/>
              </a:rPr>
            </a:br>
            <a:r>
              <a:rPr lang="sv-FI" sz="2800" dirty="0">
                <a:latin typeface="+mj-lt"/>
              </a:rPr>
              <a:t>(</a:t>
            </a:r>
            <a:r>
              <a:rPr lang="sv-FI" sz="2800" dirty="0" err="1">
                <a:latin typeface="+mj-lt"/>
              </a:rPr>
              <a:t>rakenne</a:t>
            </a:r>
            <a:r>
              <a:rPr lang="sv-FI" sz="2800" dirty="0">
                <a:latin typeface="+mj-lt"/>
              </a:rPr>
              <a:t> – ja LVIS-</a:t>
            </a:r>
            <a:r>
              <a:rPr lang="sv-FI" sz="2800" dirty="0" err="1">
                <a:latin typeface="+mj-lt"/>
              </a:rPr>
              <a:t>suunnitelmat</a:t>
            </a:r>
            <a:r>
              <a:rPr lang="sv-FI" sz="2800" dirty="0">
                <a:latin typeface="+mj-lt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sv-FI" sz="2800" dirty="0" err="1">
                <a:latin typeface="+mj-lt"/>
              </a:rPr>
              <a:t>Riittävä</a:t>
            </a:r>
            <a:r>
              <a:rPr lang="sv-FI" sz="2800" dirty="0">
                <a:latin typeface="+mj-lt"/>
              </a:rPr>
              <a:t> </a:t>
            </a:r>
            <a:r>
              <a:rPr lang="sv-FI" sz="2800" dirty="0" err="1">
                <a:latin typeface="+mj-lt"/>
              </a:rPr>
              <a:t>pätevyys</a:t>
            </a:r>
            <a:r>
              <a:rPr lang="sv-FI" sz="2800" dirty="0">
                <a:latin typeface="+mj-lt"/>
              </a:rPr>
              <a:t> (</a:t>
            </a:r>
            <a:r>
              <a:rPr lang="sv-FI" sz="2800" dirty="0" err="1">
                <a:latin typeface="+mj-lt"/>
              </a:rPr>
              <a:t>rak.määräysten</a:t>
            </a:r>
            <a:r>
              <a:rPr lang="sv-FI" sz="2800" dirty="0">
                <a:latin typeface="+mj-lt"/>
              </a:rPr>
              <a:t> / </a:t>
            </a:r>
            <a:r>
              <a:rPr lang="sv-FI" sz="2800" dirty="0" err="1">
                <a:latin typeface="+mj-lt"/>
              </a:rPr>
              <a:t>työn</a:t>
            </a:r>
            <a:r>
              <a:rPr lang="sv-FI" sz="2800" dirty="0">
                <a:latin typeface="+mj-lt"/>
              </a:rPr>
              <a:t> </a:t>
            </a:r>
            <a:r>
              <a:rPr lang="sv-FI" sz="2800" dirty="0" err="1">
                <a:latin typeface="+mj-lt"/>
              </a:rPr>
              <a:t>vaativuuden</a:t>
            </a:r>
            <a:r>
              <a:rPr lang="sv-FI" sz="2800" dirty="0">
                <a:latin typeface="+mj-lt"/>
              </a:rPr>
              <a:t> </a:t>
            </a:r>
            <a:r>
              <a:rPr lang="sv-FI" sz="2800" dirty="0" err="1">
                <a:latin typeface="+mj-lt"/>
              </a:rPr>
              <a:t>mukaan</a:t>
            </a:r>
            <a:r>
              <a:rPr lang="sv-FI" sz="2800" dirty="0">
                <a:latin typeface="+mj-lt"/>
              </a:rPr>
              <a:t>) </a:t>
            </a:r>
            <a:r>
              <a:rPr lang="sv-FI" sz="2800" dirty="0" err="1">
                <a:latin typeface="+mj-lt"/>
              </a:rPr>
              <a:t>rakennusmestari</a:t>
            </a:r>
            <a:r>
              <a:rPr lang="sv-FI" sz="2800" dirty="0">
                <a:latin typeface="+mj-lt"/>
              </a:rPr>
              <a:t>, </a:t>
            </a:r>
            <a:r>
              <a:rPr lang="sv-FI" sz="2800" dirty="0" err="1">
                <a:latin typeface="+mj-lt"/>
              </a:rPr>
              <a:t>insinööri</a:t>
            </a:r>
            <a:r>
              <a:rPr lang="sv-FI" sz="2800" dirty="0">
                <a:latin typeface="+mj-lt"/>
              </a:rPr>
              <a:t>, </a:t>
            </a:r>
            <a:r>
              <a:rPr lang="sv-FI" sz="2800" dirty="0" err="1">
                <a:latin typeface="+mj-lt"/>
              </a:rPr>
              <a:t>arkkitehti</a:t>
            </a:r>
            <a:r>
              <a:rPr lang="sv-FI" sz="2800" dirty="0">
                <a:latin typeface="+mj-lt"/>
              </a:rPr>
              <a:t> , </a:t>
            </a:r>
            <a:r>
              <a:rPr lang="sv-FI" sz="2800" dirty="0" err="1">
                <a:latin typeface="+mj-lt"/>
              </a:rPr>
              <a:t>konservaattori</a:t>
            </a:r>
            <a:r>
              <a:rPr lang="sv-FI" sz="2800" dirty="0">
                <a:latin typeface="+mj-lt"/>
              </a:rPr>
              <a:t> </a:t>
            </a:r>
          </a:p>
        </p:txBody>
      </p:sp>
      <p:sp>
        <p:nvSpPr>
          <p:cNvPr id="6" name="Suorakulmio 5"/>
          <p:cNvSpPr/>
          <p:nvPr/>
        </p:nvSpPr>
        <p:spPr>
          <a:xfrm>
            <a:off x="1419200" y="6026916"/>
            <a:ext cx="10772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fi-FI" sz="3000" kern="0" dirty="0">
                <a:solidFill>
                  <a:schemeClr val="accent2">
                    <a:lumMod val="75000"/>
                  </a:schemeClr>
                </a:solidFill>
              </a:rPr>
              <a:t>HYVÄ KORJAUSSUUNNITELMA</a:t>
            </a:r>
          </a:p>
        </p:txBody>
      </p:sp>
      <p:sp>
        <p:nvSpPr>
          <p:cNvPr id="9" name="Suorakulmio 8"/>
          <p:cNvSpPr/>
          <p:nvPr/>
        </p:nvSpPr>
        <p:spPr>
          <a:xfrm>
            <a:off x="11924907" y="0"/>
            <a:ext cx="267093" cy="6857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0" name="Nuoli: Oikea 9"/>
          <p:cNvSpPr/>
          <p:nvPr/>
        </p:nvSpPr>
        <p:spPr>
          <a:xfrm>
            <a:off x="806745" y="6026916"/>
            <a:ext cx="433312" cy="45738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19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09920" y="270857"/>
            <a:ext cx="105156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i-FI" sz="3600" dirty="0">
                <a:solidFill>
                  <a:srgbClr val="1F497D"/>
                </a:solidFill>
                <a:latin typeface="Tw Cen MT" panose="020B0602020104020603" pitchFamily="34" charset="0"/>
                <a:cs typeface="Courier New" pitchFamily="49" charset="0"/>
              </a:rPr>
              <a:t>HYVIN TOTEUTETTU KORJAUSTYÖ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37820" y="1389030"/>
            <a:ext cx="9239054" cy="5341708"/>
          </a:xfrm>
        </p:spPr>
        <p:txBody>
          <a:bodyPr rtlCol="0">
            <a:normAutofit fontScale="70000" lnSpcReduction="20000"/>
          </a:bodyPr>
          <a:lstStyle/>
          <a:p>
            <a:pPr marL="0" indent="0">
              <a:buNone/>
              <a:defRPr/>
            </a:pPr>
            <a:endParaRPr lang="fi-FI" sz="4000" dirty="0"/>
          </a:p>
          <a:p>
            <a:pPr marL="0" fontAlgn="base">
              <a:lnSpc>
                <a:spcPct val="110000"/>
              </a:lnSpc>
              <a:spcAft>
                <a:spcPct val="0"/>
              </a:spcAft>
              <a:tabLst>
                <a:tab pos="263525" algn="l"/>
              </a:tabLst>
              <a:defRPr/>
            </a:pPr>
            <a:r>
              <a:rPr lang="fi-FI" sz="4500" dirty="0">
                <a:latin typeface="+mj-lt"/>
              </a:rPr>
              <a:t>Noudatetaan sopimukseen kirjattua käyttötarkoitusta  ja avustuksen perusteeksi hyväksyttyä  korjaussuunnitelmaa</a:t>
            </a:r>
          </a:p>
          <a:p>
            <a:pPr marL="0" fontAlgn="base">
              <a:lnSpc>
                <a:spcPct val="110000"/>
              </a:lnSpc>
              <a:spcAft>
                <a:spcPct val="0"/>
              </a:spcAft>
              <a:tabLst>
                <a:tab pos="263525" algn="l"/>
              </a:tabLst>
              <a:defRPr/>
            </a:pPr>
            <a:r>
              <a:rPr lang="fi-FI" sz="4500" dirty="0">
                <a:latin typeface="+mj-lt"/>
              </a:rPr>
              <a:t>Pääsuunnittelija ja/ tai vastaava työnjohtaja ohjaa ja valvoo korjaustöitä </a:t>
            </a:r>
          </a:p>
          <a:p>
            <a:pPr marL="0" fontAlgn="base">
              <a:lnSpc>
                <a:spcPct val="110000"/>
              </a:lnSpc>
              <a:spcAft>
                <a:spcPct val="0"/>
              </a:spcAft>
              <a:tabLst>
                <a:tab pos="263525" algn="l"/>
              </a:tabLst>
              <a:defRPr/>
            </a:pPr>
            <a:r>
              <a:rPr lang="fi-FI" sz="4500" dirty="0">
                <a:latin typeface="+mj-lt"/>
              </a:rPr>
              <a:t>Korjaustyön vaiheet dokumentoidaan valokuvin, piirroksin, selostuksin:   ennen  / korjaus / valmis </a:t>
            </a:r>
          </a:p>
          <a:p>
            <a:pPr marL="0" fontAlgn="base">
              <a:lnSpc>
                <a:spcPct val="110000"/>
              </a:lnSpc>
              <a:spcAft>
                <a:spcPct val="0"/>
              </a:spcAft>
              <a:tabLst>
                <a:tab pos="263525" algn="l"/>
              </a:tabLst>
              <a:defRPr/>
            </a:pPr>
            <a:r>
              <a:rPr lang="fi-FI" sz="4500" dirty="0">
                <a:latin typeface="+mj-lt"/>
              </a:rPr>
              <a:t>Korjauskustannusten kirjataan kirjanpitoon omalle kustannuspaikalle</a:t>
            </a:r>
          </a:p>
          <a:p>
            <a:pPr>
              <a:buNone/>
              <a:defRPr/>
            </a:pPr>
            <a:r>
              <a:rPr lang="fi-FI" sz="3600" dirty="0"/>
              <a:t> </a:t>
            </a:r>
          </a:p>
          <a:p>
            <a:pPr>
              <a:defRPr/>
            </a:pP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 rot="5400000">
            <a:off x="-3312842" y="3318199"/>
            <a:ext cx="6889034" cy="263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548" y="476121"/>
            <a:ext cx="1069648" cy="10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9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 bwMode="auto">
          <a:xfrm>
            <a:off x="2119836" y="359215"/>
            <a:ext cx="7952327" cy="108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lang="fi-FI" sz="4000" b="0" dirty="0">
                <a:solidFill>
                  <a:srgbClr val="1F497D"/>
                </a:solidFill>
                <a:latin typeface="Tw Cen MT" panose="020B0602020104020603" pitchFamily="34" charset="0"/>
                <a:ea typeface="+mj-ea"/>
                <a:cs typeface="Courier New" pitchFamily="49" charset="0"/>
              </a:rPr>
              <a:t>HYÖDYLLISTÄ TIETOA KORJAAJALLE</a:t>
            </a:r>
            <a:endParaRPr kumimoji="0" lang="fi-FI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625435" y="1993734"/>
            <a:ext cx="10680446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361950" algn="l"/>
              </a:tabLst>
              <a:defRPr/>
            </a:pPr>
            <a:r>
              <a:rPr lang="fi-FI" sz="2800" dirty="0">
                <a:latin typeface="+mj-lt"/>
              </a:rPr>
              <a:t>Ympäristöhallinto: mm. vanhojen materiaalien tietopankki</a:t>
            </a:r>
          </a:p>
          <a:p>
            <a:pPr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361950" algn="l"/>
              </a:tabLst>
              <a:defRPr/>
            </a:pPr>
            <a:r>
              <a:rPr lang="fi-FI" sz="2800" dirty="0">
                <a:latin typeface="+mj-lt"/>
                <a:hlinkClick r:id="rId2"/>
              </a:rPr>
              <a:t>http://www.ymparisto.fi/korjaustieto</a:t>
            </a:r>
            <a:endParaRPr lang="fi-FI" sz="2800" dirty="0">
              <a:latin typeface="+mj-lt"/>
            </a:endParaRPr>
          </a:p>
          <a:p>
            <a:pPr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361950" algn="l"/>
              </a:tabLst>
              <a:defRPr/>
            </a:pPr>
            <a:r>
              <a:rPr lang="fi-FI" sz="2800" dirty="0">
                <a:latin typeface="+mj-lt"/>
              </a:rPr>
              <a:t>Museovirasto: mm. Korjauskortit (korjausohjeita rakennusosittain)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tabLst>
                <a:tab pos="361950" algn="l"/>
              </a:tabLst>
              <a:defRPr/>
            </a:pPr>
            <a:r>
              <a:rPr lang="fi-FI" sz="2800" dirty="0">
                <a:latin typeface="+mj-lt"/>
              </a:rPr>
              <a:t>	</a:t>
            </a:r>
            <a:r>
              <a:rPr lang="fi-FI" sz="2800" dirty="0">
                <a:latin typeface="+mj-lt"/>
                <a:hlinkClick r:id="rId3"/>
              </a:rPr>
              <a:t>http://www.nba.fi/fi/tietopalvelut/julkaisut/korjauskortit</a:t>
            </a:r>
            <a:endParaRPr lang="fi-FI" sz="2800" dirty="0">
              <a:latin typeface="+mj-lt"/>
            </a:endParaRPr>
          </a:p>
          <a:p>
            <a:pPr marL="358775" indent="-3587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/>
            </a:pPr>
            <a:r>
              <a:rPr lang="fi-FI" sz="2800" dirty="0">
                <a:latin typeface="+mj-lt"/>
              </a:rPr>
              <a:t>	 Kunnat (neuvojat lupaa vaativissa hankkeissa ja jätevesiasioissa)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/>
            </a:pPr>
            <a:r>
              <a:rPr lang="fi-FI" sz="2800" dirty="0">
                <a:latin typeface="+mj-lt"/>
              </a:rPr>
              <a:t>Maakuntamuseot (korjausrakentamiskeskus), rakennustutkijat ja perinnerakennusmestarit  </a:t>
            </a:r>
            <a:r>
              <a:rPr lang="fi-FI" sz="2800" dirty="0"/>
              <a:t> 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/>
            </a:pPr>
            <a:r>
              <a:rPr lang="fi-FI" sz="2800" dirty="0">
                <a:latin typeface="+mj-lt"/>
              </a:rPr>
              <a:t>Seurantalot.fi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5" y="437877"/>
            <a:ext cx="1010083" cy="1005032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0" y="6684579"/>
            <a:ext cx="12192000" cy="1734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439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3498" y="1158708"/>
            <a:ext cx="10498874" cy="4038600"/>
          </a:xfrm>
        </p:spPr>
        <p:txBody>
          <a:bodyPr>
            <a:noAutofit/>
          </a:bodyPr>
          <a:lstStyle/>
          <a:p>
            <a:r>
              <a:rPr lang="fi-FI" sz="2800" dirty="0"/>
              <a:t>Avustusta haetaan </a:t>
            </a:r>
            <a:r>
              <a:rPr lang="fi-FI" sz="2800" b="1" dirty="0"/>
              <a:t>sähköisellä hakulomakkeella:</a:t>
            </a:r>
            <a:br>
              <a:rPr lang="fi-FI" sz="2800" dirty="0"/>
            </a:br>
            <a:r>
              <a:rPr lang="fi-FI" sz="2800" dirty="0">
                <a:hlinkClick r:id="rId2"/>
              </a:rPr>
              <a:t>www.kotiseutuliitto.fi/seurantaloavustukset/sahkoinenhaku</a:t>
            </a:r>
            <a:endParaRPr lang="fi-FI" sz="2800" dirty="0"/>
          </a:p>
          <a:p>
            <a:r>
              <a:rPr lang="fi-FI" sz="2800" dirty="0"/>
              <a:t>Hakuaika on 1.-30.9. Sähköinen haku avautuu viimeistään 1.9.</a:t>
            </a:r>
          </a:p>
          <a:p>
            <a:r>
              <a:rPr lang="fi-FI" sz="2800" dirty="0"/>
              <a:t>Hakeminen on mahdollista myös paperisella lomakkeella mutta on SUOSITELTAVAA SIIRTYÄ KÄYTTÄMÄÄN SÄHKÖISTÄ HAKUA, koska:</a:t>
            </a:r>
          </a:p>
          <a:p>
            <a:pPr lvl="1"/>
            <a:r>
              <a:rPr lang="fi-FI" sz="2800" dirty="0"/>
              <a:t>Hakemusten käsittely nopeutuu</a:t>
            </a:r>
          </a:p>
          <a:p>
            <a:pPr lvl="1"/>
            <a:r>
              <a:rPr lang="fi-FI" sz="2800" dirty="0"/>
              <a:t>Virheiden mahdollisuus pienenee (sekä hakijan että käsittelijän) </a:t>
            </a:r>
          </a:p>
          <a:p>
            <a:pPr lvl="1"/>
            <a:r>
              <a:rPr lang="fi-FI" sz="2800" dirty="0"/>
              <a:t>Hakijalle jää kopio lähettämästään hakemuksesta (uudistus 2017)</a:t>
            </a:r>
          </a:p>
          <a:p>
            <a:pPr marL="274320" lvl="1" indent="0">
              <a:buNone/>
            </a:pPr>
            <a:endParaRPr lang="fi-FI" sz="2800" dirty="0"/>
          </a:p>
          <a:p>
            <a:pPr marL="274320" lvl="1" indent="0">
              <a:buNone/>
            </a:pPr>
            <a:br>
              <a:rPr lang="fi-FI" sz="2800" dirty="0"/>
            </a:br>
            <a:endParaRPr lang="fi-FI" sz="2800" dirty="0"/>
          </a:p>
          <a:p>
            <a:endParaRPr lang="fi-FI" sz="2800" dirty="0"/>
          </a:p>
          <a:p>
            <a:pPr marL="45720" indent="0">
              <a:buNone/>
            </a:pPr>
            <a:endParaRPr lang="fi-FI" sz="2800" dirty="0"/>
          </a:p>
        </p:txBody>
      </p:sp>
      <p:sp>
        <p:nvSpPr>
          <p:cNvPr id="5" name="Nuoli: Raita oikealla 4"/>
          <p:cNvSpPr/>
          <p:nvPr/>
        </p:nvSpPr>
        <p:spPr>
          <a:xfrm>
            <a:off x="484389" y="5025636"/>
            <a:ext cx="3509967" cy="1639229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  <a:p>
            <a:pPr algn="ctr"/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968431" y="5425542"/>
            <a:ext cx="5787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Ennen kuin aloitat:</a:t>
            </a:r>
            <a:br>
              <a:rPr lang="fi-FI" sz="2400" dirty="0">
                <a:solidFill>
                  <a:schemeClr val="bg1"/>
                </a:solidFill>
              </a:rPr>
            </a:br>
            <a:r>
              <a:rPr lang="fi-FI" sz="2400" b="1" dirty="0">
                <a:solidFill>
                  <a:schemeClr val="bg1"/>
                </a:solidFill>
              </a:rPr>
              <a:t>lue hakijan ohjeet!           </a:t>
            </a:r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4205196" y="5499964"/>
            <a:ext cx="5854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hlinkClick r:id="rId3"/>
              </a:rPr>
              <a:t>www.kotiseutuliitto.fi/seurantaloavustukset/avustuksen-hakeminen</a:t>
            </a:r>
            <a:r>
              <a:rPr lang="fi-FI" sz="2400" dirty="0"/>
              <a:t> </a:t>
            </a:r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736396" y="291664"/>
            <a:ext cx="10741027" cy="1158681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i-FI" sz="3600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cs typeface="Courier New" pitchFamily="49" charset="0"/>
              </a:rPr>
              <a:t>SEURANTALOJEN KORJAUSAVUSTUS 2018 </a:t>
            </a:r>
            <a:br>
              <a:rPr lang="fi-FI" sz="3400" dirty="0">
                <a:latin typeface="Tw Cen MT" panose="020B0602020104020603" pitchFamily="34" charset="0"/>
              </a:rPr>
            </a:br>
            <a:endParaRPr lang="fi-FI" sz="3400" dirty="0">
              <a:latin typeface="Tw Cen MT" panose="020B0602020104020603" pitchFamily="34" charset="0"/>
            </a:endParaRPr>
          </a:p>
        </p:txBody>
      </p:sp>
      <p:sp>
        <p:nvSpPr>
          <p:cNvPr id="9" name="Suorakulmio 8"/>
          <p:cNvSpPr/>
          <p:nvPr/>
        </p:nvSpPr>
        <p:spPr>
          <a:xfrm rot="5400000">
            <a:off x="-3312842" y="3318199"/>
            <a:ext cx="6889034" cy="263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7646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ruutu 8"/>
          <p:cNvSpPr txBox="1"/>
          <p:nvPr/>
        </p:nvSpPr>
        <p:spPr>
          <a:xfrm>
            <a:off x="702509" y="5476026"/>
            <a:ext cx="940132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  <a:p>
            <a:r>
              <a:rPr lang="fi-FI" sz="2000" dirty="0"/>
              <a:t>Lisätietoja avustuksen hakemisesta ja selvittämisestä:</a:t>
            </a:r>
          </a:p>
          <a:p>
            <a:pPr algn="ctr"/>
            <a:r>
              <a:rPr lang="fi-FI" sz="2500" dirty="0">
                <a:solidFill>
                  <a:srgbClr val="7A3A3A"/>
                </a:solidFill>
              </a:rPr>
              <a:t>www.kotiseutuliitto.fi/seurantaloavustukset </a:t>
            </a:r>
          </a:p>
          <a:p>
            <a:pPr algn="ctr"/>
            <a:endParaRPr lang="fi-FI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6" name="Otsikko 6"/>
          <p:cNvSpPr txBox="1">
            <a:spLocks/>
          </p:cNvSpPr>
          <p:nvPr/>
        </p:nvSpPr>
        <p:spPr>
          <a:xfrm>
            <a:off x="843911" y="4385818"/>
            <a:ext cx="3041524" cy="1018094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fi-FI" kern="0" dirty="0">
                <a:solidFill>
                  <a:schemeClr val="bg1"/>
                </a:solidFill>
                <a:latin typeface="Tw Cen MT" panose="020B0602020104020603" pitchFamily="34" charset="0"/>
                <a:cs typeface="Courier New" pitchFamily="49" charset="0"/>
              </a:rPr>
            </a:br>
            <a:r>
              <a:rPr lang="fi-FI" kern="0" dirty="0">
                <a:solidFill>
                  <a:schemeClr val="bg1"/>
                </a:solidFill>
                <a:latin typeface="Tw Cen MT" panose="020B0602020104020603" pitchFamily="34" charset="0"/>
                <a:cs typeface="Courier New" pitchFamily="49" charset="0"/>
              </a:rPr>
              <a:t>KIITOS !</a:t>
            </a:r>
            <a:endParaRPr lang="fi-FI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8648124" y="1907528"/>
            <a:ext cx="27323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200" b="1" dirty="0">
              <a:solidFill>
                <a:srgbClr val="7A3A3A"/>
              </a:solidFill>
            </a:endParaRPr>
          </a:p>
          <a:p>
            <a:r>
              <a:rPr lang="fi-FI" sz="2200" dirty="0"/>
              <a:t>Lisätietoja</a:t>
            </a:r>
          </a:p>
          <a:p>
            <a:r>
              <a:rPr lang="fi-FI" sz="2200" dirty="0"/>
              <a:t>Johanna Hakanen</a:t>
            </a:r>
          </a:p>
          <a:p>
            <a:r>
              <a:rPr lang="fi-FI" sz="2200" dirty="0"/>
              <a:t>09  612 63221</a:t>
            </a:r>
          </a:p>
          <a:p>
            <a:endParaRPr lang="fi-FI" sz="2200" dirty="0">
              <a:solidFill>
                <a:srgbClr val="7A3A3A"/>
              </a:solidFill>
            </a:endParaRPr>
          </a:p>
          <a:p>
            <a:endParaRPr lang="fi-FI" sz="2200" dirty="0">
              <a:solidFill>
                <a:srgbClr val="7A3A3A"/>
              </a:solidFill>
            </a:endParaRPr>
          </a:p>
          <a:p>
            <a:r>
              <a:rPr lang="fi-FI" sz="2200" dirty="0">
                <a:solidFill>
                  <a:srgbClr val="7A3A3A"/>
                </a:solidFill>
              </a:rPr>
              <a:t>www.seurantalot.fi</a:t>
            </a:r>
          </a:p>
          <a:p>
            <a:r>
              <a:rPr lang="fi-FI" sz="2200" dirty="0">
                <a:solidFill>
                  <a:srgbClr val="7A3A3A"/>
                </a:solidFill>
              </a:rPr>
              <a:t>Twitter @seurantalot</a:t>
            </a:r>
          </a:p>
          <a:p>
            <a:endParaRPr lang="fi-FI" sz="2200" dirty="0"/>
          </a:p>
          <a:p>
            <a:endParaRPr lang="fi-FI" sz="22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25" y="696817"/>
            <a:ext cx="7918421" cy="445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60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 txBox="1">
            <a:spLocks/>
          </p:cNvSpPr>
          <p:nvPr/>
        </p:nvSpPr>
        <p:spPr>
          <a:xfrm>
            <a:off x="5560745" y="1412668"/>
            <a:ext cx="6383016" cy="3653173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fi-FI" dirty="0">
                <a:latin typeface="Courier New" pitchFamily="49" charset="0"/>
                <a:cs typeface="Courier New" pitchFamily="49" charset="0"/>
              </a:rPr>
            </a:br>
            <a:r>
              <a:rPr lang="fi-FI" sz="3700" dirty="0">
                <a:solidFill>
                  <a:srgbClr val="1F497D"/>
                </a:solidFill>
                <a:latin typeface="Tw Cen MT" panose="020B0602020104020603" pitchFamily="34" charset="0"/>
                <a:cs typeface="Courier New" pitchFamily="49" charset="0"/>
              </a:rPr>
              <a:t>HUOLELLINEN HAKEMUS </a:t>
            </a:r>
          </a:p>
          <a:p>
            <a:pPr>
              <a:defRPr/>
            </a:pPr>
            <a:endParaRPr lang="fi-FI" sz="3700" dirty="0">
              <a:solidFill>
                <a:srgbClr val="1F497D"/>
              </a:solidFill>
              <a:latin typeface="Tw Cen MT" panose="020B0602020104020603" pitchFamily="34" charset="0"/>
              <a:cs typeface="Courier New" pitchFamily="49" charset="0"/>
            </a:endParaRPr>
          </a:p>
          <a:p>
            <a:pPr>
              <a:defRPr/>
            </a:pPr>
            <a:r>
              <a:rPr lang="fi-FI" sz="3700" dirty="0">
                <a:solidFill>
                  <a:srgbClr val="1F497D"/>
                </a:solidFill>
                <a:latin typeface="Tw Cen MT" panose="020B0602020104020603" pitchFamily="34" charset="0"/>
                <a:cs typeface="Courier New" pitchFamily="49" charset="0"/>
              </a:rPr>
              <a:t>HYVÄ KORJAUSSUUNNITELMA</a:t>
            </a:r>
          </a:p>
          <a:p>
            <a:pPr>
              <a:defRPr/>
            </a:pPr>
            <a:r>
              <a:rPr lang="fi-FI" sz="3700" dirty="0">
                <a:solidFill>
                  <a:srgbClr val="1F497D"/>
                </a:solidFill>
                <a:latin typeface="Tw Cen MT" panose="020B0602020104020603" pitchFamily="34" charset="0"/>
                <a:cs typeface="Courier New" pitchFamily="49" charset="0"/>
              </a:rPr>
              <a:t>JA -SUUNNITTELIJA</a:t>
            </a:r>
          </a:p>
          <a:p>
            <a:pPr>
              <a:defRPr/>
            </a:pPr>
            <a:endParaRPr lang="fi-FI" sz="3700" dirty="0">
              <a:solidFill>
                <a:srgbClr val="1F497D"/>
              </a:solidFill>
              <a:latin typeface="Tw Cen MT" panose="020B0602020104020603" pitchFamily="34" charset="0"/>
              <a:cs typeface="Courier New" pitchFamily="49" charset="0"/>
            </a:endParaRPr>
          </a:p>
          <a:p>
            <a:pPr>
              <a:defRPr/>
            </a:pPr>
            <a:r>
              <a:rPr lang="fi-FI" sz="3700" dirty="0">
                <a:solidFill>
                  <a:srgbClr val="1F497D"/>
                </a:solidFill>
                <a:latin typeface="Tw Cen MT" panose="020B0602020104020603" pitchFamily="34" charset="0"/>
                <a:cs typeface="Courier New" pitchFamily="49" charset="0"/>
              </a:rPr>
              <a:t>HYVIN KORJATTU SEURANTALO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039" y="5268745"/>
            <a:ext cx="940443" cy="935740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18"/>
          <a:stretch/>
        </p:blipFill>
        <p:spPr>
          <a:xfrm>
            <a:off x="540470" y="1152488"/>
            <a:ext cx="4828780" cy="4901168"/>
          </a:xfrm>
          <a:prstGeom prst="rect">
            <a:avLst/>
          </a:prstGeom>
        </p:spPr>
      </p:pic>
      <p:sp>
        <p:nvSpPr>
          <p:cNvPr id="18" name="Suorakulmio 17"/>
          <p:cNvSpPr/>
          <p:nvPr/>
        </p:nvSpPr>
        <p:spPr>
          <a:xfrm>
            <a:off x="426170" y="195870"/>
            <a:ext cx="12226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400" dirty="0">
                <a:solidFill>
                  <a:srgbClr val="1F497D"/>
                </a:solidFill>
                <a:latin typeface="Tw Cen MT" panose="020B0602020104020603" pitchFamily="34" charset="0"/>
                <a:ea typeface="+mj-ea"/>
                <a:cs typeface="Courier New" pitchFamily="49" charset="0"/>
              </a:rPr>
              <a:t>SEURANTALOJEN KORJAUSAVUSTUS 2018</a:t>
            </a:r>
            <a:endParaRPr lang="fi-FI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020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 bwMode="auto">
          <a:xfrm>
            <a:off x="2119836" y="359215"/>
            <a:ext cx="7952327" cy="108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fi-FI" sz="4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w Cen MT" panose="020B0602020104020603" pitchFamily="34" charset="0"/>
                <a:cs typeface="Courier New" pitchFamily="49" charset="0"/>
              </a:rPr>
              <a:t>SEURANTALOJEN KORJAUSAVUSTUS</a:t>
            </a:r>
            <a:endParaRPr kumimoji="0" lang="fi-FI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1860348" y="1729783"/>
            <a:ext cx="8698218" cy="379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lang="fi-FI" sz="2800" dirty="0">
                <a:latin typeface="+mj-lt"/>
              </a:rPr>
              <a:t>Harkinnanvarainen valtionavustus, </a:t>
            </a:r>
            <a:br>
              <a:rPr lang="fi-FI" sz="2800" dirty="0">
                <a:latin typeface="+mj-lt"/>
              </a:rPr>
            </a:br>
            <a:r>
              <a:rPr lang="fi-FI" sz="2800" dirty="0">
                <a:latin typeface="+mj-lt"/>
              </a:rPr>
              <a:t>	Suomen Kotiseutuliiton tehtävä  2004 lähtien</a:t>
            </a:r>
          </a:p>
          <a:p>
            <a:pPr marR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lang="fi-FI" sz="2800" dirty="0">
                <a:latin typeface="+mj-lt"/>
              </a:rPr>
              <a:t>Avustus jaetaan yhteistyössä Seurantalojen 			neuvottelukuntaan kuuluvien järjestöjen sekä </a:t>
            </a:r>
            <a:r>
              <a:rPr lang="fi-FI" sz="2800" dirty="0" err="1">
                <a:latin typeface="+mj-lt"/>
              </a:rPr>
              <a:t>OKM:n</a:t>
            </a:r>
            <a:r>
              <a:rPr lang="fi-FI" sz="2800" dirty="0">
                <a:latin typeface="+mj-lt"/>
              </a:rPr>
              <a:t>, 		</a:t>
            </a:r>
            <a:r>
              <a:rPr lang="fi-FI" sz="2800" dirty="0" err="1">
                <a:latin typeface="+mj-lt"/>
              </a:rPr>
              <a:t>YM:n</a:t>
            </a:r>
            <a:r>
              <a:rPr lang="fi-FI" sz="2800" dirty="0">
                <a:latin typeface="+mj-lt"/>
              </a:rPr>
              <a:t>, Museoviraston ja Kuntaliiton edustajien kanssa</a:t>
            </a:r>
          </a:p>
          <a:p>
            <a:pPr marR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lang="fi-FI" sz="2800" dirty="0">
                <a:latin typeface="+mj-lt"/>
              </a:rPr>
              <a:t>Vuosittain jaetaan n. 1,7 M€  (n.300 hakemusta), </a:t>
            </a:r>
            <a:br>
              <a:rPr lang="fi-FI" sz="2800" dirty="0">
                <a:latin typeface="+mj-lt"/>
              </a:rPr>
            </a:br>
            <a:r>
              <a:rPr lang="fi-FI" sz="2800" dirty="0">
                <a:latin typeface="+mj-lt"/>
              </a:rPr>
              <a:t>	avusta saa 70% hakijoista</a:t>
            </a:r>
          </a:p>
          <a:p>
            <a:pPr marR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lang="fi-FI" sz="2800" dirty="0">
                <a:latin typeface="+mj-lt"/>
              </a:rPr>
              <a:t>Avustus ka. 10 100  €  (avustus 3 000 € - 40 000€) 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66" y="327576"/>
            <a:ext cx="1152735" cy="1146971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0" y="6684579"/>
            <a:ext cx="12192000" cy="1734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7442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57200" y="603316"/>
            <a:ext cx="10525328" cy="1215856"/>
          </a:xfrm>
          <a:prstGeom prst="rect">
            <a:avLst/>
          </a:prstGeom>
        </p:spPr>
        <p:txBody>
          <a:bodyPr rtlCol="0">
            <a:normAutofit fontScale="3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fi-FI" dirty="0">
                <a:latin typeface="Courier New" pitchFamily="49" charset="0"/>
                <a:cs typeface="Courier New" pitchFamily="49" charset="0"/>
              </a:rPr>
            </a:br>
            <a:r>
              <a:rPr lang="fi-FI" sz="9600" dirty="0">
                <a:solidFill>
                  <a:srgbClr val="1F497D"/>
                </a:solidFill>
                <a:latin typeface="Tw Cen MT" panose="020B0602020104020603" pitchFamily="34" charset="0"/>
                <a:cs typeface="Courier New" pitchFamily="49" charset="0"/>
              </a:rPr>
              <a:t>SEURANTALOJEN KORJAUSAVUSTUS,  TAVOITTEET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 txBox="1">
            <a:spLocks/>
          </p:cNvSpPr>
          <p:nvPr/>
        </p:nvSpPr>
        <p:spPr>
          <a:xfrm>
            <a:off x="4796779" y="1819172"/>
            <a:ext cx="7226338" cy="46670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361950" algn="l"/>
              </a:tabLst>
              <a:defRPr/>
            </a:pPr>
            <a:r>
              <a:rPr lang="fi-FI" dirty="0">
                <a:latin typeface="+mj-lt"/>
              </a:rPr>
              <a:t>Seurantalojen </a:t>
            </a:r>
            <a:r>
              <a:rPr lang="fi-FI" i="1" dirty="0">
                <a:latin typeface="+mj-lt"/>
              </a:rPr>
              <a:t>säilyttäminen</a:t>
            </a:r>
            <a:r>
              <a:rPr lang="fi-FI" dirty="0">
                <a:latin typeface="+mj-lt"/>
              </a:rPr>
              <a:t> sekä 	toimintaedellytysten parantaminen </a:t>
            </a:r>
          </a:p>
          <a:p>
            <a:pPr mar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361950" algn="l"/>
              </a:tabLst>
              <a:defRPr/>
            </a:pPr>
            <a:r>
              <a:rPr lang="fi-FI" dirty="0">
                <a:latin typeface="+mj-lt"/>
              </a:rPr>
              <a:t>Seurantalojen arvokkaan rakennusperinnön ja 	arkkitehtuurin erityispiirteiden vaaliminen </a:t>
            </a:r>
          </a:p>
          <a:p>
            <a:pPr mar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361950" algn="l"/>
              </a:tabLst>
              <a:defRPr/>
            </a:pPr>
            <a:r>
              <a:rPr lang="fi-FI" dirty="0">
                <a:latin typeface="+mj-lt"/>
              </a:rPr>
              <a:t>Kaikille käyttäjille avoimien </a:t>
            </a:r>
            <a:r>
              <a:rPr lang="fi-FI" dirty="0" err="1">
                <a:latin typeface="+mj-lt"/>
              </a:rPr>
              <a:t>kokoontumis</a:t>
            </a:r>
            <a:r>
              <a:rPr lang="fi-FI" dirty="0">
                <a:latin typeface="+mj-lt"/>
              </a:rPr>
              <a:t>- ja 	harrastustilojen säilyttäminen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tabLst>
                <a:tab pos="361950" algn="l"/>
              </a:tabLst>
              <a:defRPr/>
            </a:pPr>
            <a:endParaRPr lang="fi-FI" dirty="0">
              <a:latin typeface="+mj-lt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tabLst>
                <a:tab pos="361950" algn="l"/>
              </a:tabLst>
              <a:defRPr/>
            </a:pPr>
            <a:r>
              <a:rPr lang="fi-FI" dirty="0">
                <a:latin typeface="+mj-lt"/>
              </a:rPr>
              <a:t>Talkooperinteen ylläpitäminen paikallisyhteisön voimavarana </a:t>
            </a:r>
          </a:p>
        </p:txBody>
      </p:sp>
      <p:grpSp>
        <p:nvGrpSpPr>
          <p:cNvPr id="7" name="Ryhmä 6"/>
          <p:cNvGrpSpPr/>
          <p:nvPr/>
        </p:nvGrpSpPr>
        <p:grpSpPr>
          <a:xfrm>
            <a:off x="457200" y="1819172"/>
            <a:ext cx="4073497" cy="3430870"/>
            <a:chOff x="7032104" y="2564904"/>
            <a:chExt cx="4589708" cy="3865645"/>
          </a:xfrm>
        </p:grpSpPr>
        <p:pic>
          <p:nvPicPr>
            <p:cNvPr id="8" name="Kuva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62"/>
            <a:stretch/>
          </p:blipFill>
          <p:spPr>
            <a:xfrm>
              <a:off x="7032104" y="2564904"/>
              <a:ext cx="4589708" cy="3619424"/>
            </a:xfrm>
            <a:prstGeom prst="rect">
              <a:avLst/>
            </a:prstGeom>
          </p:spPr>
        </p:pic>
        <p:sp>
          <p:nvSpPr>
            <p:cNvPr id="9" name="Suorakulmio 2"/>
            <p:cNvSpPr>
              <a:spLocks noChangeArrowheads="1"/>
            </p:cNvSpPr>
            <p:nvPr/>
          </p:nvSpPr>
          <p:spPr bwMode="auto">
            <a:xfrm>
              <a:off x="10223800" y="6184328"/>
              <a:ext cx="139333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i-FI" sz="1000" dirty="0">
                  <a:solidFill>
                    <a:schemeClr val="tx2"/>
                  </a:solidFill>
                  <a:latin typeface="Tw Cen MT" panose="020B0602020104020603" pitchFamily="34" charset="0"/>
                  <a:cs typeface="Courier New" pitchFamily="49" charset="0"/>
                </a:rPr>
                <a:t>Kuvat Tuomas Uusheimo</a:t>
              </a:r>
              <a:endParaRPr lang="fi-FI" sz="1000" dirty="0"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5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4790953" y="1544435"/>
            <a:ext cx="7322491" cy="4257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tabLst>
                <a:tab pos="361950" algn="l"/>
              </a:tabLst>
              <a:defRPr/>
            </a:pPr>
            <a:r>
              <a:rPr lang="fi-FI" sz="3200" kern="0" dirty="0">
                <a:solidFill>
                  <a:schemeClr val="accent2">
                    <a:lumMod val="75000"/>
                  </a:schemeClr>
                </a:solidFill>
              </a:rPr>
              <a:t>TYÖT</a:t>
            </a:r>
          </a:p>
          <a:p>
            <a:pPr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361950" algn="l"/>
              </a:tabLst>
              <a:defRPr/>
            </a:pPr>
            <a:r>
              <a:rPr lang="fi-FI" sz="2800" dirty="0">
                <a:latin typeface="+mj-lt"/>
              </a:rPr>
              <a:t>Välttämättömät muutos- ja lisärakennustyöt  	kuten esteetön sisäänkäynti ja wc-tilat</a:t>
            </a:r>
          </a:p>
          <a:p>
            <a:pPr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361950" algn="l"/>
              </a:tabLst>
              <a:defRPr/>
            </a:pPr>
            <a:r>
              <a:rPr lang="fi-FI" sz="2800" dirty="0">
                <a:latin typeface="+mj-lt"/>
              </a:rPr>
              <a:t>pihatyöt, piharakennusten korjaaminen </a:t>
            </a:r>
          </a:p>
          <a:p>
            <a:pPr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361950" algn="l"/>
              </a:tabLst>
              <a:defRPr/>
            </a:pPr>
            <a:r>
              <a:rPr lang="fi-FI" sz="2800" dirty="0">
                <a:latin typeface="+mj-lt"/>
              </a:rPr>
              <a:t>Kiinteä  erikoisvarustus, </a:t>
            </a:r>
            <a:br>
              <a:rPr lang="fi-FI" sz="2800" dirty="0">
                <a:latin typeface="+mj-lt"/>
              </a:rPr>
            </a:br>
            <a:r>
              <a:rPr lang="fi-FI" sz="2800" dirty="0">
                <a:latin typeface="+mj-lt"/>
              </a:rPr>
              <a:t>     lähinnä näyttämövarusteet  </a:t>
            </a:r>
          </a:p>
          <a:p>
            <a:pPr marL="22860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i-FI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22860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800" dirty="0">
                <a:solidFill>
                  <a:srgbClr val="C00000"/>
                </a:solidFill>
              </a:rPr>
              <a:t>ei EU-</a:t>
            </a:r>
            <a:r>
              <a:rPr lang="fi-FI" sz="2800" dirty="0" err="1">
                <a:solidFill>
                  <a:srgbClr val="C00000"/>
                </a:solidFill>
              </a:rPr>
              <a:t>osarahoitteisiin</a:t>
            </a:r>
            <a:r>
              <a:rPr lang="fi-FI" sz="2800" dirty="0">
                <a:solidFill>
                  <a:srgbClr val="C00000"/>
                </a:solidFill>
              </a:rPr>
              <a:t> hankkeisiin</a:t>
            </a:r>
          </a:p>
          <a:p>
            <a:pPr marL="341313" indent="-341313" defTabSz="912813">
              <a:buFont typeface="Arial" charset="0"/>
              <a:buChar char="•"/>
            </a:pPr>
            <a:endParaRPr lang="sv-FI" dirty="0">
              <a:latin typeface="Calibri" pitchFamily="34" charset="0"/>
            </a:endParaRPr>
          </a:p>
        </p:txBody>
      </p:sp>
      <p:pic>
        <p:nvPicPr>
          <p:cNvPr id="4" name="Kuva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854" y="3922903"/>
            <a:ext cx="3445757" cy="258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741" y="1461154"/>
            <a:ext cx="3456870" cy="230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1"/>
          <p:cNvSpPr txBox="1">
            <a:spLocks/>
          </p:cNvSpPr>
          <p:nvPr/>
        </p:nvSpPr>
        <p:spPr>
          <a:xfrm>
            <a:off x="611854" y="162423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fi-FI" sz="3400" dirty="0">
                <a:latin typeface="Tw Cen MT" panose="020B0602020104020603" pitchFamily="34" charset="0"/>
                <a:cs typeface="Courier New" pitchFamily="49" charset="0"/>
              </a:rPr>
            </a:br>
            <a:r>
              <a:rPr lang="fi-FI" sz="3600" dirty="0">
                <a:solidFill>
                  <a:srgbClr val="1F497D"/>
                </a:solidFill>
                <a:latin typeface="Tw Cen MT" panose="020B0602020104020603" pitchFamily="34" charset="0"/>
                <a:cs typeface="Courier New" pitchFamily="49" charset="0"/>
              </a:rPr>
              <a:t>AVUSTUKSEN KÄYTTÖTARKOITUS</a:t>
            </a:r>
            <a:br>
              <a:rPr lang="fi-FI" sz="3800" dirty="0">
                <a:latin typeface="Tw Cen MT" panose="020B0602020104020603" pitchFamily="34" charset="0"/>
              </a:rPr>
            </a:br>
            <a:endParaRPr lang="fi-FI" sz="3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368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 txBox="1">
            <a:spLocks/>
          </p:cNvSpPr>
          <p:nvPr/>
        </p:nvSpPr>
        <p:spPr>
          <a:xfrm>
            <a:off x="678548" y="264507"/>
            <a:ext cx="8229600" cy="1143000"/>
          </a:xfrm>
          <a:prstGeom prst="rect">
            <a:avLst/>
          </a:prstGeom>
        </p:spPr>
        <p:txBody>
          <a:bodyPr rtlCol="0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fi-FI" dirty="0">
                <a:latin typeface="Courier New" pitchFamily="49" charset="0"/>
                <a:cs typeface="Courier New" pitchFamily="49" charset="0"/>
              </a:rPr>
            </a:br>
            <a:r>
              <a:rPr lang="fi-FI" sz="5300" dirty="0">
                <a:solidFill>
                  <a:srgbClr val="1F497D"/>
                </a:solidFill>
                <a:latin typeface="Tw Cen MT" panose="020B0602020104020603" pitchFamily="34" charset="0"/>
                <a:cs typeface="Courier New" pitchFamily="49" charset="0"/>
              </a:rPr>
              <a:t>AVUSTUKSEN KÄYTTÖTARKOITUS</a:t>
            </a:r>
            <a:br>
              <a:rPr lang="fi-FI" dirty="0"/>
            </a:br>
            <a:endParaRPr lang="fi-FI" dirty="0"/>
          </a:p>
        </p:txBody>
      </p:sp>
      <p:sp>
        <p:nvSpPr>
          <p:cNvPr id="6" name="Sisällön paikkamerkki 2"/>
          <p:cNvSpPr txBox="1">
            <a:spLocks/>
          </p:cNvSpPr>
          <p:nvPr/>
        </p:nvSpPr>
        <p:spPr>
          <a:xfrm>
            <a:off x="801278" y="1284958"/>
            <a:ext cx="6922854" cy="43884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None/>
              <a:tabLst>
                <a:tab pos="361950" algn="l"/>
              </a:tabLst>
              <a:defRPr/>
            </a:pPr>
            <a:r>
              <a:rPr lang="fi-FI" sz="3200" kern="0" dirty="0">
                <a:solidFill>
                  <a:schemeClr val="accent2">
                    <a:lumMod val="75000"/>
                  </a:schemeClr>
                </a:solidFill>
              </a:rPr>
              <a:t>AVUSTUSKELPOISET TYÖT</a:t>
            </a:r>
          </a:p>
          <a:p>
            <a:pPr mar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361950" algn="l"/>
              </a:tabLst>
              <a:defRPr/>
            </a:pPr>
            <a:r>
              <a:rPr lang="fi-FI" dirty="0">
                <a:latin typeface="+mj-lt"/>
              </a:rPr>
              <a:t>Korjausten suunnittelu</a:t>
            </a:r>
          </a:p>
          <a:p>
            <a:pPr mar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361950" algn="l"/>
              </a:tabLst>
              <a:defRPr/>
            </a:pPr>
            <a:r>
              <a:rPr lang="fi-FI" dirty="0">
                <a:latin typeface="+mj-lt"/>
              </a:rPr>
              <a:t>Rakenteiden ja rakennusosien korjaaminen </a:t>
            </a:r>
          </a:p>
          <a:p>
            <a:pPr mar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361950" algn="l"/>
              </a:tabLst>
              <a:defRPr/>
            </a:pPr>
            <a:r>
              <a:rPr lang="fi-FI" dirty="0">
                <a:latin typeface="+mj-lt"/>
              </a:rPr>
              <a:t>Talotekniikan asennus- ja korjaustyöt</a:t>
            </a:r>
            <a:br>
              <a:rPr lang="fi-FI" dirty="0">
                <a:latin typeface="+mj-lt"/>
              </a:rPr>
            </a:br>
            <a:r>
              <a:rPr lang="fi-FI" dirty="0">
                <a:latin typeface="+mj-lt"/>
              </a:rPr>
              <a:t>	sähkö, LVI, lämmitys</a:t>
            </a:r>
          </a:p>
          <a:p>
            <a:pPr mar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361950" algn="l"/>
              </a:tabLst>
              <a:defRPr/>
            </a:pPr>
            <a:r>
              <a:rPr lang="fi-FI" dirty="0">
                <a:latin typeface="+mj-lt"/>
              </a:rPr>
              <a:t>Kiinteän kalustuksen ja sisustuksen 	kunnostamiseen ja hankkimiseen</a:t>
            </a:r>
          </a:p>
          <a:p>
            <a:endParaRPr lang="fi-FI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i-FI" dirty="0">
                <a:solidFill>
                  <a:srgbClr val="C00000"/>
                </a:solidFill>
              </a:rPr>
              <a:t>Ei myönnetä takautuvasti aikaisemmin aloitettuihin tai tehtyihin korjaustöihin</a:t>
            </a:r>
          </a:p>
          <a:p>
            <a:endParaRPr lang="fi-FI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fi-FI" dirty="0"/>
          </a:p>
        </p:txBody>
      </p:sp>
      <p:pic>
        <p:nvPicPr>
          <p:cNvPr id="7" name="Kuva 5"/>
          <p:cNvPicPr>
            <a:picLocks noChangeAspect="1"/>
          </p:cNvPicPr>
          <p:nvPr/>
        </p:nvPicPr>
        <p:blipFill rotWithShape="1">
          <a:blip r:embed="rId2"/>
          <a:srcRect r="26461"/>
          <a:stretch/>
        </p:blipFill>
        <p:spPr bwMode="auto">
          <a:xfrm>
            <a:off x="8597062" y="1284958"/>
            <a:ext cx="2752809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uva 6"/>
          <p:cNvPicPr>
            <a:picLocks noChangeAspect="1"/>
          </p:cNvPicPr>
          <p:nvPr/>
        </p:nvPicPr>
        <p:blipFill rotWithShape="1">
          <a:blip r:embed="rId3"/>
          <a:srcRect r="26816"/>
          <a:stretch/>
        </p:blipFill>
        <p:spPr bwMode="auto">
          <a:xfrm>
            <a:off x="8597062" y="3881138"/>
            <a:ext cx="2752809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0321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 txBox="1">
            <a:spLocks/>
          </p:cNvSpPr>
          <p:nvPr/>
        </p:nvSpPr>
        <p:spPr bwMode="auto">
          <a:xfrm>
            <a:off x="1991304" y="349851"/>
            <a:ext cx="9472625" cy="126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25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fi-FI" sz="69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w Cen MT" panose="020B0602020104020603" pitchFamily="34" charset="0"/>
                <a:cs typeface="Courier New" pitchFamily="49" charset="0"/>
              </a:rPr>
              <a:t>KORJAUSAVUSTUS, PÄÄTÖKSEN VALMISTELU</a:t>
            </a:r>
            <a:endParaRPr kumimoji="0" lang="fi-FI" sz="6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2142133" y="1512792"/>
            <a:ext cx="9820482" cy="466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361950" algn="l"/>
              </a:tabLst>
              <a:defRPr/>
            </a:pPr>
            <a:r>
              <a:rPr lang="fi-FI" sz="3000" kern="0" dirty="0">
                <a:solidFill>
                  <a:schemeClr val="accent2">
                    <a:lumMod val="75000"/>
                  </a:schemeClr>
                </a:solidFill>
              </a:rPr>
              <a:t>Suomen Kotiseutuliitto, toimisto:</a:t>
            </a:r>
          </a:p>
          <a:p>
            <a:pPr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361950" algn="l"/>
              </a:tabLst>
              <a:defRPr/>
            </a:pPr>
            <a:r>
              <a:rPr lang="fi-FI" sz="2800" dirty="0">
                <a:latin typeface="+mj-lt"/>
              </a:rPr>
              <a:t>Hakemusten tarkastus, ehdotus avustuskohteista </a:t>
            </a:r>
            <a:br>
              <a:rPr lang="fi-FI" sz="2800" dirty="0">
                <a:latin typeface="+mj-lt"/>
              </a:rPr>
            </a:br>
            <a:r>
              <a:rPr lang="fi-FI" sz="2800" dirty="0">
                <a:latin typeface="+mj-lt"/>
              </a:rPr>
              <a:t>	(avustuksen saajat, enimmäismäärät ja käyttötarkoitus)</a:t>
            </a:r>
          </a:p>
          <a:p>
            <a:pPr marR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361950" algn="l"/>
              </a:tabLst>
              <a:defRPr/>
            </a:pPr>
            <a:r>
              <a:rPr lang="fi-FI" sz="3000" kern="0" dirty="0">
                <a:solidFill>
                  <a:schemeClr val="accent2">
                    <a:lumMod val="75000"/>
                  </a:schemeClr>
                </a:solidFill>
              </a:rPr>
              <a:t>Keskusjärjestö: </a:t>
            </a:r>
          </a:p>
          <a:p>
            <a:pPr marR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lang="fi-FI" sz="2800" dirty="0">
                <a:latin typeface="+mj-lt"/>
              </a:rPr>
              <a:t>Lausunto jäsenyhdistysten avustuksista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fi-FI" sz="30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Seurantaloasian </a:t>
            </a:r>
            <a:r>
              <a:rPr lang="fi-FI" sz="3000" kern="0" dirty="0">
                <a:solidFill>
                  <a:schemeClr val="accent2">
                    <a:lumMod val="75000"/>
                  </a:schemeClr>
                </a:solidFill>
              </a:rPr>
              <a:t>Neuvottelukunta: </a:t>
            </a:r>
          </a:p>
          <a:p>
            <a:pPr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361950" algn="l"/>
              </a:tabLst>
              <a:defRPr/>
            </a:pPr>
            <a:r>
              <a:rPr lang="fi-FI" sz="2800" dirty="0">
                <a:latin typeface="+mj-lt"/>
              </a:rPr>
              <a:t>Esitys kaikista avustuksen saajista</a:t>
            </a:r>
          </a:p>
          <a:p>
            <a:pPr marR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i-FI" sz="3000" kern="0" dirty="0">
                <a:solidFill>
                  <a:schemeClr val="accent2">
                    <a:lumMod val="75000"/>
                  </a:schemeClr>
                </a:solidFill>
              </a:rPr>
              <a:t>Suomen Kotiseutuliitto, hallitus: </a:t>
            </a:r>
          </a:p>
          <a:p>
            <a:pPr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361950" algn="l"/>
              </a:tabLst>
              <a:defRPr/>
            </a:pPr>
            <a:r>
              <a:rPr lang="fi-FI" sz="2800" dirty="0">
                <a:latin typeface="+mj-lt"/>
              </a:rPr>
              <a:t>Päätös avustuksista ja sopimus avustuksen käytöstä </a:t>
            </a:r>
          </a:p>
        </p:txBody>
      </p:sp>
      <p:sp>
        <p:nvSpPr>
          <p:cNvPr id="5" name="Suorakulmio 4"/>
          <p:cNvSpPr/>
          <p:nvPr/>
        </p:nvSpPr>
        <p:spPr>
          <a:xfrm>
            <a:off x="0" y="6684579"/>
            <a:ext cx="12192000" cy="1734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9" y="349851"/>
            <a:ext cx="1069648" cy="10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4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 bwMode="auto">
          <a:xfrm>
            <a:off x="1414021" y="-78889"/>
            <a:ext cx="8464210" cy="108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 fontAlgn="auto">
              <a:spcAft>
                <a:spcPts val="0"/>
              </a:spcAft>
              <a:defRPr/>
            </a:pPr>
            <a:b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lang="fi-FI" dirty="0">
                <a:solidFill>
                  <a:srgbClr val="1F497D"/>
                </a:solidFill>
                <a:latin typeface="Tw Cen MT" panose="020B0602020104020603" pitchFamily="34" charset="0"/>
                <a:cs typeface="Courier New" pitchFamily="49" charset="0"/>
              </a:rPr>
              <a:t>HUOLELLINEN HAKEMUS </a:t>
            </a:r>
          </a:p>
        </p:txBody>
      </p:sp>
      <p:sp>
        <p:nvSpPr>
          <p:cNvPr id="4" name="Suorakulmio 3"/>
          <p:cNvSpPr/>
          <p:nvPr/>
        </p:nvSpPr>
        <p:spPr>
          <a:xfrm>
            <a:off x="1145311" y="1430521"/>
            <a:ext cx="10685969" cy="3551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tabLst>
                <a:tab pos="361950" algn="l"/>
              </a:tabLst>
              <a:defRPr/>
            </a:pPr>
            <a:r>
              <a:rPr lang="fi-FI" sz="3000" kern="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fi-FI" sz="3200" kern="0" dirty="0">
                <a:solidFill>
                  <a:schemeClr val="accent2">
                    <a:lumMod val="75000"/>
                  </a:schemeClr>
                </a:solidFill>
              </a:rPr>
              <a:t>1. HAKIJAN JA TALON TIEDOT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tabLst>
                <a:tab pos="361950" algn="l"/>
              </a:tabLst>
              <a:defRPr/>
            </a:pPr>
            <a:r>
              <a:rPr lang="fi-FI" sz="2800" dirty="0">
                <a:latin typeface="+mj-lt"/>
              </a:rPr>
              <a:t>		Hakijayhteisö ja sen toiminta </a:t>
            </a:r>
            <a:br>
              <a:rPr lang="fi-FI" sz="2800" dirty="0">
                <a:latin typeface="+mj-lt"/>
              </a:rPr>
            </a:br>
            <a:r>
              <a:rPr lang="fi-FI" sz="2800" dirty="0">
                <a:latin typeface="+mj-lt"/>
              </a:rPr>
              <a:t>		-  </a:t>
            </a:r>
            <a:r>
              <a:rPr lang="fi-FI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pakolliset liiteasiakirjat </a:t>
            </a:r>
            <a:r>
              <a:rPr lang="fi-FI" sz="2800" dirty="0">
                <a:latin typeface="+mj-lt"/>
              </a:rPr>
              <a:t>(yhdistyksen toiminta-asiakirjat)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tabLst>
                <a:tab pos="361950" algn="l"/>
              </a:tabLst>
              <a:defRPr/>
            </a:pPr>
            <a:r>
              <a:rPr lang="fi-FI" sz="2800" dirty="0">
                <a:latin typeface="+mj-lt"/>
              </a:rPr>
              <a:t>		Talon omistus/hallinta  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tabLst>
                <a:tab pos="361950" algn="l"/>
              </a:tabLst>
              <a:defRPr/>
            </a:pPr>
            <a:r>
              <a:rPr lang="fi-FI" sz="2800" dirty="0">
                <a:latin typeface="+mj-lt"/>
              </a:rPr>
              <a:t>		- liitteet vain uusilta hakijoilta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tabLst>
                <a:tab pos="361950" algn="l"/>
              </a:tabLst>
              <a:defRPr/>
            </a:pPr>
            <a:r>
              <a:rPr lang="fi-FI" sz="2800" dirty="0">
                <a:latin typeface="+mj-lt"/>
              </a:rPr>
              <a:t>		Kulttuurihistoriallinen arvo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tabLst>
                <a:tab pos="361950" algn="l"/>
              </a:tabLst>
              <a:defRPr/>
            </a:pPr>
            <a:r>
              <a:rPr lang="fi-FI" sz="2800" dirty="0">
                <a:latin typeface="+mj-lt"/>
              </a:rPr>
              <a:t>		-  tieto kunnan rakennusviranomaisilta 	</a:t>
            </a:r>
            <a:endParaRPr kumimoji="0" lang="fi-FI" sz="3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315" y="366221"/>
            <a:ext cx="1069648" cy="1064300"/>
          </a:xfrm>
          <a:prstGeom prst="rect">
            <a:avLst/>
          </a:prstGeom>
        </p:spPr>
      </p:pic>
      <p:sp>
        <p:nvSpPr>
          <p:cNvPr id="11" name="Suorakulmio 10"/>
          <p:cNvSpPr/>
          <p:nvPr/>
        </p:nvSpPr>
        <p:spPr>
          <a:xfrm>
            <a:off x="0" y="0"/>
            <a:ext cx="267093" cy="6857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9" name="Nuoli: Oikea 8"/>
          <p:cNvSpPr/>
          <p:nvPr/>
        </p:nvSpPr>
        <p:spPr>
          <a:xfrm>
            <a:off x="876601" y="5690068"/>
            <a:ext cx="537420" cy="544959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Suorakulmio 11"/>
          <p:cNvSpPr/>
          <p:nvPr/>
        </p:nvSpPr>
        <p:spPr>
          <a:xfrm>
            <a:off x="1669139" y="5444027"/>
            <a:ext cx="102092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kern="0" dirty="0">
                <a:solidFill>
                  <a:srgbClr val="7030A0"/>
                </a:solidFill>
              </a:rPr>
              <a:t>AVUSTUSKELPOISUUS , SEURANTALOMAINEN KÄYTTÖ, KULTTUURIHISTORIALLINEN ARVO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281336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1698737" y="1540421"/>
            <a:ext cx="9311770" cy="5312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i-FI" sz="3000" kern="0" dirty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fi-FI" sz="3200" kern="0" dirty="0">
                <a:solidFill>
                  <a:schemeClr val="accent2">
                    <a:lumMod val="75000"/>
                  </a:schemeClr>
                </a:solidFill>
              </a:rPr>
              <a:t>HANKESUUNNITELMA ,  n. 3 VUODEN KORJAUKSET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i-FI" sz="3000" kern="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   </a:t>
            </a:r>
            <a:r>
              <a:rPr lang="fi-FI" sz="2800" dirty="0">
                <a:latin typeface="+mj-lt"/>
              </a:rPr>
              <a:t>Suunnittelija  (ammattitaito , pätevyys)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tabLst>
                <a:tab pos="361950" algn="l"/>
              </a:tabLst>
              <a:defRPr/>
            </a:pPr>
            <a:r>
              <a:rPr lang="fi-FI" sz="2800" dirty="0">
                <a:latin typeface="+mj-lt"/>
              </a:rPr>
              <a:t>	Kuntoarvio ja/tai riittävät selvitykset (luvat)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tabLst>
                <a:tab pos="361950" algn="l"/>
              </a:tabLst>
              <a:defRPr/>
            </a:pPr>
            <a:r>
              <a:rPr lang="fi-FI" sz="2800" dirty="0">
                <a:latin typeface="+mj-lt"/>
              </a:rPr>
              <a:t>	&gt; Korjausten tarve, laajuus  ja kiireellisyys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tabLst>
                <a:tab pos="361950" algn="l"/>
              </a:tabLst>
              <a:defRPr/>
            </a:pPr>
            <a:r>
              <a:rPr lang="fi-FI" sz="2800" dirty="0">
                <a:latin typeface="+mj-lt"/>
              </a:rPr>
              <a:t>	Korjausten kokonaissuunnitelma (useita vaiheita)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tabLst>
                <a:tab pos="361950" algn="l"/>
              </a:tabLst>
              <a:defRPr/>
            </a:pPr>
            <a:r>
              <a:rPr lang="fi-FI" sz="2800" dirty="0">
                <a:latin typeface="+mj-lt"/>
              </a:rPr>
              <a:t>	&gt; </a:t>
            </a:r>
            <a:r>
              <a:rPr lang="fi-FI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Selvät rajat EU-</a:t>
            </a:r>
            <a:r>
              <a:rPr lang="fi-FI" sz="28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rahoitteisiin</a:t>
            </a:r>
            <a:r>
              <a:rPr lang="fi-FI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hankkeisiin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tabLst>
                <a:tab pos="361950" algn="l"/>
              </a:tabLst>
              <a:defRPr/>
            </a:pPr>
            <a:r>
              <a:rPr lang="fi-FI" sz="2800" dirty="0">
                <a:latin typeface="+mj-lt"/>
              </a:rPr>
              <a:t>	Hankkeen vaiheet  ja aikataulu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tabLst>
                <a:tab pos="361950" algn="l"/>
              </a:tabLst>
              <a:defRPr/>
            </a:pPr>
            <a:r>
              <a:rPr lang="fi-FI" sz="2800" dirty="0">
                <a:latin typeface="+mj-lt"/>
              </a:rPr>
              <a:t>	Kokonaiskustannukset	(kaikki vaiheet)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tabLst>
                <a:tab pos="361950" algn="l"/>
              </a:tabLst>
              <a:defRPr/>
            </a:pPr>
            <a:r>
              <a:rPr lang="fi-FI" sz="2800" dirty="0">
                <a:latin typeface="+mj-lt"/>
              </a:rPr>
              <a:t>	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i-FI" sz="3000" kern="0" dirty="0"/>
              <a:t>	</a:t>
            </a:r>
            <a:endParaRPr kumimoji="0" lang="fi-FI" sz="3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2" name="Otsikko 1"/>
          <p:cNvSpPr txBox="1">
            <a:spLocks/>
          </p:cNvSpPr>
          <p:nvPr/>
        </p:nvSpPr>
        <p:spPr bwMode="auto">
          <a:xfrm>
            <a:off x="1090463" y="476121"/>
            <a:ext cx="8930230" cy="112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4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lang="fi-FI" sz="8900" dirty="0">
                <a:solidFill>
                  <a:srgbClr val="1F497D"/>
                </a:solidFill>
                <a:latin typeface="Tw Cen MT" panose="020B0602020104020603" pitchFamily="34" charset="0"/>
                <a:cs typeface="Courier New" pitchFamily="49" charset="0"/>
              </a:rPr>
              <a:t>HUOLELLINEN HAKEMUS </a:t>
            </a:r>
            <a:b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fi-FI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1860597" y="5799945"/>
            <a:ext cx="87113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kern="0" dirty="0">
                <a:solidFill>
                  <a:srgbClr val="7030A0"/>
                </a:solidFill>
              </a:rPr>
              <a:t>AVUSTUKSEN TARPEELLISUUS JA KIIREELLISYYS</a:t>
            </a:r>
            <a:endParaRPr lang="fi-FI" sz="3200" dirty="0"/>
          </a:p>
        </p:txBody>
      </p:sp>
      <p:sp>
        <p:nvSpPr>
          <p:cNvPr id="10" name="Suorakulmio 9"/>
          <p:cNvSpPr/>
          <p:nvPr/>
        </p:nvSpPr>
        <p:spPr>
          <a:xfrm>
            <a:off x="0" y="0"/>
            <a:ext cx="267093" cy="6857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548" y="476121"/>
            <a:ext cx="1069648" cy="1064300"/>
          </a:xfrm>
          <a:prstGeom prst="rect">
            <a:avLst/>
          </a:prstGeom>
        </p:spPr>
      </p:pic>
      <p:sp>
        <p:nvSpPr>
          <p:cNvPr id="12" name="Nuoli: Oikea 11"/>
          <p:cNvSpPr/>
          <p:nvPr/>
        </p:nvSpPr>
        <p:spPr>
          <a:xfrm>
            <a:off x="968748" y="5849266"/>
            <a:ext cx="582905" cy="486135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84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1438DBF460C8C4C85070EB7E7A20341" ma:contentTypeVersion="4" ma:contentTypeDescription="Luo uusi asiakirja." ma:contentTypeScope="" ma:versionID="e723a5bd07d3f92146c4956be0247260">
  <xsd:schema xmlns:xsd="http://www.w3.org/2001/XMLSchema" xmlns:xs="http://www.w3.org/2001/XMLSchema" xmlns:p="http://schemas.microsoft.com/office/2006/metadata/properties" xmlns:ns2="84da353b-d121-45ce-8403-c3acf9ae1225" targetNamespace="http://schemas.microsoft.com/office/2006/metadata/properties" ma:root="true" ma:fieldsID="7020a9000aac2a3e3b907123738ad146" ns2:_="">
    <xsd:import namespace="84da353b-d121-45ce-8403-c3acf9ae122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a353b-d121-45ce-8403-c3acf9ae122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Käyttäjä jakanut viimeksi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Jaettu viimeksi ajankohtana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A13250-8CBA-4C51-B587-553F8C093F6E}"/>
</file>

<file path=customXml/itemProps2.xml><?xml version="1.0" encoding="utf-8"?>
<ds:datastoreItem xmlns:ds="http://schemas.openxmlformats.org/officeDocument/2006/customXml" ds:itemID="{370282C3-C617-4C19-89F9-7CBCE3C3EE53}"/>
</file>

<file path=customXml/itemProps3.xml><?xml version="1.0" encoding="utf-8"?>
<ds:datastoreItem xmlns:ds="http://schemas.openxmlformats.org/officeDocument/2006/customXml" ds:itemID="{22D42D66-BCCD-4CEE-B55A-B538EFCB057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5275</TotalTime>
  <Words>253</Words>
  <Application>Microsoft Office PowerPoint</Application>
  <PresentationFormat>Laajakuva</PresentationFormat>
  <Paragraphs>133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Tw Cen MT</vt:lpstr>
      <vt:lpstr>Office-teema</vt:lpstr>
      <vt:lpstr> SEURANTALOJEN KORJAUSAVUSTUS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HYVIN TOTEUTETTU KORJAUSTYÖ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Seurantalot</dc:title>
  <dc:creator>sanna.kayhko@kotiseutuliitto.fi</dc:creator>
  <cp:lastModifiedBy>Hannu Ala-Sankola</cp:lastModifiedBy>
  <cp:revision>186</cp:revision>
  <cp:lastPrinted>2017-05-18T08:18:15Z</cp:lastPrinted>
  <dcterms:created xsi:type="dcterms:W3CDTF">2016-02-16T07:59:37Z</dcterms:created>
  <dcterms:modified xsi:type="dcterms:W3CDTF">2017-05-20T11:06:20Z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0x01010041438DBF460C8C4C85070EB7E7A20341</vt:lpwstr>
  </property>
</Properties>
</file>